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57" r:id="rId2"/>
    <p:sldMasterId id="2147483675" r:id="rId3"/>
    <p:sldMasterId id="2147483667" r:id="rId4"/>
    <p:sldMasterId id="2147483673" r:id="rId5"/>
    <p:sldMasterId id="2147483662" r:id="rId6"/>
  </p:sldMasterIdLst>
  <p:notesMasterIdLst>
    <p:notesMasterId r:id="rId28"/>
  </p:notesMasterIdLst>
  <p:handoutMasterIdLst>
    <p:handoutMasterId r:id="rId29"/>
  </p:handoutMasterIdLst>
  <p:sldIdLst>
    <p:sldId id="259" r:id="rId7"/>
    <p:sldId id="261" r:id="rId8"/>
    <p:sldId id="277" r:id="rId9"/>
    <p:sldId id="358" r:id="rId10"/>
    <p:sldId id="357" r:id="rId11"/>
    <p:sldId id="347" r:id="rId12"/>
    <p:sldId id="359" r:id="rId13"/>
    <p:sldId id="360" r:id="rId14"/>
    <p:sldId id="361" r:id="rId15"/>
    <p:sldId id="355" r:id="rId16"/>
    <p:sldId id="356" r:id="rId17"/>
    <p:sldId id="362" r:id="rId18"/>
    <p:sldId id="363" r:id="rId19"/>
    <p:sldId id="364" r:id="rId20"/>
    <p:sldId id="371" r:id="rId21"/>
    <p:sldId id="365" r:id="rId22"/>
    <p:sldId id="366" r:id="rId23"/>
    <p:sldId id="367" r:id="rId24"/>
    <p:sldId id="368" r:id="rId25"/>
    <p:sldId id="369" r:id="rId26"/>
    <p:sldId id="3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6" autoAdjust="0"/>
    <p:restoredTop sz="85341" autoAdjust="0"/>
  </p:normalViewPr>
  <p:slideViewPr>
    <p:cSldViewPr snapToGrid="0" snapToObjects="1">
      <p:cViewPr>
        <p:scale>
          <a:sx n="105" d="100"/>
          <a:sy n="105" d="100"/>
        </p:scale>
        <p:origin x="2184" y="56"/>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8" d="100"/>
          <a:sy n="78" d="100"/>
        </p:scale>
        <p:origin x="2168"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3FC8B-D9CC-F847-B6B2-3E4F23AA8CD3}" type="datetimeFigureOut">
              <a:rPr lang="en-US" smtClean="0"/>
              <a:t>5/2/16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D74F52-CFD2-8E45-9407-D4665E068344}" type="slidenum">
              <a:rPr lang="en-US" smtClean="0"/>
              <a:t>‹#›</a:t>
            </a:fld>
            <a:endParaRPr lang="en-US"/>
          </a:p>
        </p:txBody>
      </p:sp>
    </p:spTree>
    <p:extLst>
      <p:ext uri="{BB962C8B-B14F-4D97-AF65-F5344CB8AC3E}">
        <p14:creationId xmlns:p14="http://schemas.microsoft.com/office/powerpoint/2010/main" val="214002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A2098-5ABD-BF46-AF4D-88F393C4008D}" type="datetimeFigureOut">
              <a:rPr lang="en-US" smtClean="0"/>
              <a:t>5/2/16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9B226-6A22-A149-AA7C-330277D1D6F7}" type="slidenum">
              <a:rPr lang="en-US" smtClean="0"/>
              <a:t>‹#›</a:t>
            </a:fld>
            <a:endParaRPr lang="en-US"/>
          </a:p>
        </p:txBody>
      </p:sp>
    </p:spTree>
    <p:extLst>
      <p:ext uri="{BB962C8B-B14F-4D97-AF65-F5344CB8AC3E}">
        <p14:creationId xmlns:p14="http://schemas.microsoft.com/office/powerpoint/2010/main" val="19787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Split</a:t>
            </a:r>
            <a:r>
              <a:rPr lang="en-US" baseline="0" dirty="0" smtClean="0"/>
              <a:t> the table into 2 slides if </a:t>
            </a:r>
            <a:r>
              <a:rPr lang="en-US" baseline="0" dirty="0" err="1" smtClean="0"/>
              <a:t>reqd</a:t>
            </a: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r>
              <a:rPr lang="en-US" dirty="0" smtClean="0"/>
              <a:t>Explain what exists, what is lacking, by who and when</a:t>
            </a:r>
          </a:p>
          <a:p>
            <a:pPr marL="342900" indent="-342900">
              <a:buFont typeface="Arial" charset="0"/>
              <a:buChar char="•"/>
            </a:pPr>
            <a:endParaRPr lang="en-US" dirty="0" smtClean="0"/>
          </a:p>
          <a:p>
            <a:pPr marL="342900" indent="-342900">
              <a:buFont typeface="Arial" charset="0"/>
              <a:buChar char="•"/>
            </a:pPr>
            <a:r>
              <a:rPr lang="en-US" b="1" dirty="0" smtClean="0"/>
              <a:t>+ one summary table to summarize literature critique </a:t>
            </a:r>
            <a:r>
              <a:rPr lang="en-US" dirty="0" smtClean="0"/>
              <a:t>to </a:t>
            </a:r>
            <a:r>
              <a:rPr lang="en-US" b="1" dirty="0" smtClean="0"/>
              <a:t>assess strength/weakness of methods </a:t>
            </a:r>
            <a:endParaRPr lang="en-US" dirty="0" smtClean="0"/>
          </a:p>
          <a:p>
            <a:pPr marL="342900" indent="-342900">
              <a:buFont typeface="Arial" charset="0"/>
              <a:buChar char="•"/>
            </a:pPr>
            <a:r>
              <a:rPr lang="en-US" dirty="0" smtClean="0"/>
              <a:t>WHAT you researched and learned, and WHY you picked up these methods</a:t>
            </a:r>
          </a:p>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4</a:t>
            </a:fld>
            <a:endParaRPr lang="en-US"/>
          </a:p>
        </p:txBody>
      </p:sp>
    </p:spTree>
    <p:extLst>
      <p:ext uri="{BB962C8B-B14F-4D97-AF65-F5344CB8AC3E}">
        <p14:creationId xmlns:p14="http://schemas.microsoft.com/office/powerpoint/2010/main" val="323479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18</a:t>
            </a:fld>
            <a:endParaRPr lang="en-US"/>
          </a:p>
        </p:txBody>
      </p:sp>
    </p:spTree>
    <p:extLst>
      <p:ext uri="{BB962C8B-B14F-4D97-AF65-F5344CB8AC3E}">
        <p14:creationId xmlns:p14="http://schemas.microsoft.com/office/powerpoint/2010/main" val="200176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19</a:t>
            </a:fld>
            <a:endParaRPr lang="en-US"/>
          </a:p>
        </p:txBody>
      </p:sp>
    </p:spTree>
    <p:extLst>
      <p:ext uri="{BB962C8B-B14F-4D97-AF65-F5344CB8AC3E}">
        <p14:creationId xmlns:p14="http://schemas.microsoft.com/office/powerpoint/2010/main" val="369905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20</a:t>
            </a:fld>
            <a:endParaRPr lang="en-US"/>
          </a:p>
        </p:txBody>
      </p:sp>
    </p:spTree>
    <p:extLst>
      <p:ext uri="{BB962C8B-B14F-4D97-AF65-F5344CB8AC3E}">
        <p14:creationId xmlns:p14="http://schemas.microsoft.com/office/powerpoint/2010/main" val="1725980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t-Distributed Stochastic Neighbor Embedding </a:t>
            </a:r>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21</a:t>
            </a:fld>
            <a:endParaRPr lang="en-US"/>
          </a:p>
        </p:txBody>
      </p:sp>
    </p:spTree>
    <p:extLst>
      <p:ext uri="{BB962C8B-B14F-4D97-AF65-F5344CB8AC3E}">
        <p14:creationId xmlns:p14="http://schemas.microsoft.com/office/powerpoint/2010/main" val="141502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Split</a:t>
            </a:r>
            <a:r>
              <a:rPr lang="en-US" baseline="0" dirty="0" smtClean="0"/>
              <a:t> the table into 2 slides if </a:t>
            </a:r>
            <a:r>
              <a:rPr lang="en-US" baseline="0" dirty="0" err="1" smtClean="0"/>
              <a:t>reqd</a:t>
            </a: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r>
              <a:rPr lang="en-US" dirty="0" smtClean="0"/>
              <a:t>Explain what exists, what is lacking, by who and when</a:t>
            </a:r>
          </a:p>
          <a:p>
            <a:pPr marL="342900" indent="-342900">
              <a:buFont typeface="Arial" charset="0"/>
              <a:buChar char="•"/>
            </a:pPr>
            <a:endParaRPr lang="en-US" dirty="0" smtClean="0"/>
          </a:p>
          <a:p>
            <a:pPr marL="342900" indent="-342900">
              <a:buFont typeface="Arial" charset="0"/>
              <a:buChar char="•"/>
            </a:pPr>
            <a:r>
              <a:rPr lang="en-US" b="1" dirty="0" smtClean="0"/>
              <a:t>+ one summary table to summarize literature critique </a:t>
            </a:r>
            <a:r>
              <a:rPr lang="en-US" dirty="0" smtClean="0"/>
              <a:t>to </a:t>
            </a:r>
            <a:r>
              <a:rPr lang="en-US" b="1" dirty="0" smtClean="0"/>
              <a:t>assess strength/weakness of methods </a:t>
            </a:r>
            <a:endParaRPr lang="en-US" dirty="0" smtClean="0"/>
          </a:p>
          <a:p>
            <a:pPr marL="342900" indent="-342900">
              <a:buFont typeface="Arial" charset="0"/>
              <a:buChar char="•"/>
            </a:pPr>
            <a:r>
              <a:rPr lang="en-US" dirty="0" smtClean="0"/>
              <a:t>WHAT you researched and learned, and WHY you picked up these methods</a:t>
            </a:r>
          </a:p>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5</a:t>
            </a:fld>
            <a:endParaRPr lang="en-US"/>
          </a:p>
        </p:txBody>
      </p:sp>
    </p:spTree>
    <p:extLst>
      <p:ext uri="{BB962C8B-B14F-4D97-AF65-F5344CB8AC3E}">
        <p14:creationId xmlns:p14="http://schemas.microsoft.com/office/powerpoint/2010/main" val="204577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t>Conversion to </a:t>
            </a:r>
            <a:r>
              <a:rPr lang="en-US" sz="1200" dirty="0" err="1" smtClean="0"/>
              <a:t>YCbCr</a:t>
            </a:r>
            <a:r>
              <a:rPr lang="en-US" sz="1200" dirty="0" smtClean="0"/>
              <a:t> space</a:t>
            </a:r>
          </a:p>
          <a:p>
            <a:pPr marL="285750" indent="-285750">
              <a:buFont typeface="Arial"/>
              <a:buChar char="•"/>
            </a:pPr>
            <a:r>
              <a:rPr lang="en-US" sz="1200" dirty="0" smtClean="0"/>
              <a:t>Removal of white pixels by </a:t>
            </a:r>
            <a:r>
              <a:rPr lang="en-US" sz="1200" dirty="0" err="1" smtClean="0"/>
              <a:t>thresholding</a:t>
            </a:r>
            <a:r>
              <a:rPr lang="en-US" sz="1200" dirty="0" smtClean="0"/>
              <a:t> at 222 in the luminance(Y) space</a:t>
            </a:r>
          </a:p>
          <a:p>
            <a:pPr marL="285750" indent="-285750">
              <a:buFont typeface="Arial"/>
              <a:buChar char="•"/>
            </a:pPr>
            <a:r>
              <a:rPr lang="en-US" sz="1200" dirty="0" smtClean="0"/>
              <a:t>Color</a:t>
            </a:r>
            <a:r>
              <a:rPr lang="en-US" sz="1200" b="1" dirty="0" smtClean="0"/>
              <a:t> </a:t>
            </a:r>
            <a:r>
              <a:rPr lang="en-US" sz="1200" dirty="0" smtClean="0"/>
              <a:t>Histograms with 16 bins in 3 color spaces: RGB,</a:t>
            </a:r>
            <a:r>
              <a:rPr lang="en-US" sz="1200" baseline="0" dirty="0" smtClean="0"/>
              <a:t> LAB, HSV</a:t>
            </a:r>
          </a:p>
          <a:p>
            <a:pPr marL="285750" indent="-285750">
              <a:buFont typeface="Arial"/>
              <a:buChar char="•"/>
            </a:pPr>
            <a:endParaRPr lang="en-US" sz="1200" dirty="0" smtClean="0"/>
          </a:p>
          <a:p>
            <a:pPr marL="285750" indent="-285750">
              <a:lnSpc>
                <a:spcPct val="70000"/>
              </a:lnSpc>
              <a:buFont typeface="Arial"/>
              <a:buChar char="•"/>
            </a:pPr>
            <a:r>
              <a:rPr lang="en-US" sz="1200" dirty="0" smtClean="0"/>
              <a:t>Shape features form the basis of low-level object understanding</a:t>
            </a:r>
          </a:p>
          <a:p>
            <a:pPr marL="285750" indent="-285750">
              <a:lnSpc>
                <a:spcPct val="70000"/>
              </a:lnSpc>
              <a:buFont typeface="Arial"/>
              <a:buChar char="•"/>
            </a:pPr>
            <a:r>
              <a:rPr lang="en-US" sz="1200" dirty="0" smtClean="0"/>
              <a:t>Shape features gives you geometric information that is unique to that object</a:t>
            </a:r>
          </a:p>
          <a:p>
            <a:pPr marL="285750" indent="-285750">
              <a:lnSpc>
                <a:spcPct val="70000"/>
              </a:lnSpc>
              <a:buFont typeface="Arial"/>
              <a:buChar char="•"/>
            </a:pPr>
            <a:r>
              <a:rPr lang="en-US" sz="1200" dirty="0" smtClean="0"/>
              <a:t>Extracted for each stain separately</a:t>
            </a:r>
          </a:p>
          <a:p>
            <a:pPr marL="285750" indent="-285750">
              <a:lnSpc>
                <a:spcPct val="70000"/>
              </a:lnSpc>
              <a:buFont typeface="Arial"/>
              <a:buChar char="•"/>
            </a:pPr>
            <a:endParaRPr lang="en-US" sz="1200" dirty="0" smtClean="0"/>
          </a:p>
          <a:p>
            <a:pPr marL="342900" indent="-342900">
              <a:buFont typeface="Arial" charset="0"/>
              <a:buChar char="•"/>
            </a:pPr>
            <a:r>
              <a:rPr lang="en-US" dirty="0" smtClean="0"/>
              <a:t>Easily computable textural features based on</a:t>
            </a:r>
            <a:r>
              <a:rPr lang="en-US" baseline="0" dirty="0" smtClean="0"/>
              <a:t> GLCM and Fractals</a:t>
            </a:r>
            <a:endParaRPr lang="en-US" dirty="0" smtClean="0"/>
          </a:p>
          <a:p>
            <a:pPr marL="342900" indent="-342900">
              <a:buFont typeface="Arial" charset="0"/>
              <a:buChar char="•"/>
            </a:pPr>
            <a:r>
              <a:rPr lang="en-US" dirty="0" smtClean="0"/>
              <a:t>Applied to stained images</a:t>
            </a:r>
          </a:p>
          <a:p>
            <a:pPr marL="342900" indent="-342900">
              <a:buFont typeface="Arial" charset="0"/>
              <a:buChar char="•"/>
            </a:pPr>
            <a:r>
              <a:rPr lang="en-US" dirty="0" smtClean="0"/>
              <a:t>Computed with different displacement and orientation values.</a:t>
            </a:r>
          </a:p>
          <a:p>
            <a:pPr marL="342900" indent="-342900">
              <a:buFont typeface="Arial" charset="0"/>
              <a:buChar char="•"/>
            </a:pPr>
            <a:endParaRPr lang="en-US" dirty="0" smtClean="0"/>
          </a:p>
          <a:p>
            <a:pPr marL="342900" indent="-34290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0C49B226-6A22-A149-AA7C-330277D1D6F7}" type="slidenum">
              <a:rPr lang="en-US" smtClean="0"/>
              <a:t>6</a:t>
            </a:fld>
            <a:endParaRPr lang="en-US"/>
          </a:p>
        </p:txBody>
      </p:sp>
    </p:spTree>
    <p:extLst>
      <p:ext uri="{BB962C8B-B14F-4D97-AF65-F5344CB8AC3E}">
        <p14:creationId xmlns:p14="http://schemas.microsoft.com/office/powerpoint/2010/main" val="96315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9</a:t>
            </a:fld>
            <a:endParaRPr lang="en-US"/>
          </a:p>
        </p:txBody>
      </p:sp>
    </p:spTree>
    <p:extLst>
      <p:ext uri="{BB962C8B-B14F-4D97-AF65-F5344CB8AC3E}">
        <p14:creationId xmlns:p14="http://schemas.microsoft.com/office/powerpoint/2010/main" val="17409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10</a:t>
            </a:fld>
            <a:endParaRPr lang="en-US"/>
          </a:p>
        </p:txBody>
      </p:sp>
    </p:spTree>
    <p:extLst>
      <p:ext uri="{BB962C8B-B14F-4D97-AF65-F5344CB8AC3E}">
        <p14:creationId xmlns:p14="http://schemas.microsoft.com/office/powerpoint/2010/main" val="50288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11</a:t>
            </a:fld>
            <a:endParaRPr lang="en-US"/>
          </a:p>
        </p:txBody>
      </p:sp>
    </p:spTree>
    <p:extLst>
      <p:ext uri="{BB962C8B-B14F-4D97-AF65-F5344CB8AC3E}">
        <p14:creationId xmlns:p14="http://schemas.microsoft.com/office/powerpoint/2010/main" val="299372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12</a:t>
            </a:fld>
            <a:endParaRPr lang="en-US"/>
          </a:p>
        </p:txBody>
      </p:sp>
    </p:spTree>
    <p:extLst>
      <p:ext uri="{BB962C8B-B14F-4D97-AF65-F5344CB8AC3E}">
        <p14:creationId xmlns:p14="http://schemas.microsoft.com/office/powerpoint/2010/main" val="35493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16</a:t>
            </a:fld>
            <a:endParaRPr lang="en-US"/>
          </a:p>
        </p:txBody>
      </p:sp>
    </p:spTree>
    <p:extLst>
      <p:ext uri="{BB962C8B-B14F-4D97-AF65-F5344CB8AC3E}">
        <p14:creationId xmlns:p14="http://schemas.microsoft.com/office/powerpoint/2010/main" val="78048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17</a:t>
            </a:fld>
            <a:endParaRPr lang="en-US"/>
          </a:p>
        </p:txBody>
      </p:sp>
    </p:spTree>
    <p:extLst>
      <p:ext uri="{BB962C8B-B14F-4D97-AF65-F5344CB8AC3E}">
        <p14:creationId xmlns:p14="http://schemas.microsoft.com/office/powerpoint/2010/main" val="6185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6" y="1557867"/>
            <a:ext cx="5096935" cy="2235200"/>
          </a:xfrm>
        </p:spPr>
        <p:txBody>
          <a:bodyPr anchor="b" anchorCtr="0">
            <a:noAutofit/>
          </a:bodyPr>
          <a:lstStyle>
            <a:lvl1pPr algn="l">
              <a:lnSpc>
                <a:spcPts val="4800"/>
              </a:lnSpc>
              <a:defRPr b="1" cap="all" spc="20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725335" y="4275674"/>
            <a:ext cx="5096935" cy="1202267"/>
          </a:xfrm>
        </p:spPr>
        <p:txBody>
          <a:bodyPr>
            <a:noAutofit/>
          </a:bodyPr>
          <a:lstStyle>
            <a:lvl1pPr marL="0" indent="0" algn="l">
              <a:lnSpc>
                <a:spcPts val="2800"/>
              </a:lnSpc>
              <a:buNone/>
              <a:defRPr sz="2400" cap="all" spc="400">
                <a:solidFill>
                  <a:schemeClr val="bg1"/>
                </a:solidFill>
              </a:defRPr>
            </a:lvl1pPr>
            <a:lvl2pPr marL="457177" indent="0" algn="ctr">
              <a:buNone/>
              <a:defRPr>
                <a:solidFill>
                  <a:schemeClr val="tx1">
                    <a:tint val="75000"/>
                  </a:schemeClr>
                </a:solidFill>
              </a:defRPr>
            </a:lvl2pPr>
            <a:lvl3pPr marL="914354" indent="0" algn="ctr">
              <a:buNone/>
              <a:defRPr>
                <a:solidFill>
                  <a:schemeClr val="tx1">
                    <a:tint val="75000"/>
                  </a:schemeClr>
                </a:solidFill>
              </a:defRPr>
            </a:lvl3pPr>
            <a:lvl4pPr marL="1371531"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Vertical image r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8"/>
            <a:ext cx="4563533"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92667" y="1337733"/>
            <a:ext cx="3970866" cy="5198534"/>
          </a:xfrm>
        </p:spPr>
        <p:txBody>
          <a:bodyPr lIns="9144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4"/>
            <a:ext cx="4580466" cy="6857999"/>
          </a:xfrm>
        </p:spPr>
        <p:txBody>
          <a:bodyPr lIns="274320" tIns="18288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7478223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07467" y="1337733"/>
            <a:ext cx="3742266" cy="5181600"/>
          </a:xfrm>
        </p:spPr>
        <p:txBody>
          <a:bodyPr lIns="9144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16931" y="4"/>
            <a:ext cx="4580466" cy="6857999"/>
          </a:xfrm>
        </p:spPr>
        <p:txBody>
          <a:bodyPr lIns="274320" tIns="18288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6" name="Title 1"/>
          <p:cNvSpPr>
            <a:spLocks noGrp="1"/>
          </p:cNvSpPr>
          <p:nvPr>
            <p:ph type="title"/>
          </p:nvPr>
        </p:nvSpPr>
        <p:spPr>
          <a:xfrm>
            <a:off x="4563537" y="8"/>
            <a:ext cx="4580467" cy="1236133"/>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878333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6" y="1557867"/>
            <a:ext cx="5096935" cy="2235200"/>
          </a:xfrm>
        </p:spPr>
        <p:txBody>
          <a:bodyPr anchor="b" anchorCtr="0">
            <a:noAutofit/>
          </a:bodyPr>
          <a:lstStyle>
            <a:lvl1pPr algn="l">
              <a:lnSpc>
                <a:spcPts val="4800"/>
              </a:lnSpc>
              <a:defRPr b="1" cap="all" spc="20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725335" y="4275674"/>
            <a:ext cx="5096935" cy="1202267"/>
          </a:xfrm>
        </p:spPr>
        <p:txBody>
          <a:bodyPr>
            <a:noAutofit/>
          </a:bodyPr>
          <a:lstStyle>
            <a:lvl1pPr marL="0" indent="0" algn="l">
              <a:lnSpc>
                <a:spcPts val="2800"/>
              </a:lnSpc>
              <a:buNone/>
              <a:defRPr sz="2400" cap="all" spc="400">
                <a:solidFill>
                  <a:schemeClr val="bg1"/>
                </a:solidFill>
              </a:defRPr>
            </a:lvl1pPr>
            <a:lvl2pPr marL="457177" indent="0" algn="ctr">
              <a:buNone/>
              <a:defRPr>
                <a:solidFill>
                  <a:schemeClr val="tx1">
                    <a:tint val="75000"/>
                  </a:schemeClr>
                </a:solidFill>
              </a:defRPr>
            </a:lvl2pPr>
            <a:lvl3pPr marL="914354" indent="0" algn="ctr">
              <a:buNone/>
              <a:defRPr>
                <a:solidFill>
                  <a:schemeClr val="tx1">
                    <a:tint val="75000"/>
                  </a:schemeClr>
                </a:solidFill>
              </a:defRPr>
            </a:lvl3pPr>
            <a:lvl4pPr marL="1371531"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449838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Vertical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 y="8"/>
            <a:ext cx="4563533"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92667" y="1337733"/>
            <a:ext cx="3970866" cy="5181600"/>
          </a:xfrm>
        </p:spPr>
        <p:txBody>
          <a:bodyPr lIns="9144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4"/>
            <a:ext cx="4580466" cy="6857999"/>
          </a:xfrm>
        </p:spPr>
        <p:txBody>
          <a:bodyPr lIns="274320" tIns="18288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256231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Vertical image left">
    <p:spTree>
      <p:nvGrpSpPr>
        <p:cNvPr id="1" name=""/>
        <p:cNvGrpSpPr/>
        <p:nvPr/>
      </p:nvGrpSpPr>
      <p:grpSpPr>
        <a:xfrm>
          <a:off x="0" y="0"/>
          <a:ext cx="0" cy="0"/>
          <a:chOff x="0" y="0"/>
          <a:chExt cx="0" cy="0"/>
        </a:xfrm>
      </p:grpSpPr>
      <p:sp>
        <p:nvSpPr>
          <p:cNvPr id="2" name="Title 1"/>
          <p:cNvSpPr>
            <a:spLocks noGrp="1"/>
          </p:cNvSpPr>
          <p:nvPr>
            <p:ph type="title"/>
          </p:nvPr>
        </p:nvSpPr>
        <p:spPr>
          <a:xfrm>
            <a:off x="4563539" y="8"/>
            <a:ext cx="4580465"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707467" y="1337733"/>
            <a:ext cx="3742266" cy="5198534"/>
          </a:xfrm>
        </p:spPr>
        <p:txBody>
          <a:bodyPr lIns="9144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16931" y="4"/>
            <a:ext cx="4580466" cy="6857999"/>
          </a:xfrm>
        </p:spPr>
        <p:txBody>
          <a:bodyPr lIns="274320" tIns="18288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680533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 y="999073"/>
            <a:ext cx="9143999" cy="5164665"/>
          </a:xfrm>
        </p:spPr>
        <p:txBody>
          <a:bodyPr>
            <a:noAutofit/>
          </a:bodyPr>
          <a:lstStyle>
            <a:lvl1pPr marL="0" indent="0">
              <a:spcAft>
                <a:spcPts val="601"/>
              </a:spcAft>
              <a:buFontTx/>
              <a:buNone/>
              <a:defRPr sz="2400"/>
            </a:lvl1pPr>
            <a:lvl2pPr marL="466322" indent="-285737">
              <a:spcAft>
                <a:spcPts val="601"/>
              </a:spcAft>
              <a:buFont typeface="Lucida Grande"/>
              <a:buChar char="•"/>
              <a:defRPr sz="2100"/>
            </a:lvl2pPr>
            <a:lvl3pPr>
              <a:spcAft>
                <a:spcPts val="601"/>
              </a:spcAft>
              <a:defRPr sz="21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6"/>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923624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 y="1014139"/>
            <a:ext cx="4563533" cy="5207739"/>
          </a:xfrm>
        </p:spPr>
        <p:txBody>
          <a:bodyPr lIns="27432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1014139"/>
            <a:ext cx="4580466" cy="5207739"/>
          </a:xfrm>
        </p:spPr>
        <p:txBody>
          <a:bodyPr lIns="27432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661701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Picture Placeholder 3"/>
          <p:cNvSpPr>
            <a:spLocks noGrp="1"/>
          </p:cNvSpPr>
          <p:nvPr>
            <p:ph type="pic" sz="quarter" idx="10"/>
          </p:nvPr>
        </p:nvSpPr>
        <p:spPr>
          <a:xfrm>
            <a:off x="2" y="1004888"/>
            <a:ext cx="4552491" cy="2619756"/>
          </a:xfrm>
        </p:spPr>
        <p:txBody>
          <a:bodyPr/>
          <a:lstStyle/>
          <a:p>
            <a:endParaRPr lang="en-US" dirty="0"/>
          </a:p>
        </p:txBody>
      </p:sp>
      <p:sp>
        <p:nvSpPr>
          <p:cNvPr id="4" name="Picture Placeholder 3"/>
          <p:cNvSpPr>
            <a:spLocks noGrp="1"/>
          </p:cNvSpPr>
          <p:nvPr>
            <p:ph type="pic" sz="quarter" idx="11"/>
          </p:nvPr>
        </p:nvSpPr>
        <p:spPr>
          <a:xfrm>
            <a:off x="4552490" y="1004888"/>
            <a:ext cx="4591509" cy="2619756"/>
          </a:xfrm>
        </p:spPr>
        <p:txBody>
          <a:bodyPr/>
          <a:lstStyle/>
          <a:p>
            <a:endParaRPr lang="en-US"/>
          </a:p>
        </p:txBody>
      </p:sp>
      <p:sp>
        <p:nvSpPr>
          <p:cNvPr id="5" name="Picture Placeholder 3"/>
          <p:cNvSpPr>
            <a:spLocks noGrp="1"/>
          </p:cNvSpPr>
          <p:nvPr>
            <p:ph type="pic" sz="quarter" idx="12"/>
          </p:nvPr>
        </p:nvSpPr>
        <p:spPr>
          <a:xfrm>
            <a:off x="2" y="3624644"/>
            <a:ext cx="4552491" cy="2619756"/>
          </a:xfrm>
        </p:spPr>
        <p:txBody>
          <a:bodyPr/>
          <a:lstStyle/>
          <a:p>
            <a:endParaRPr lang="en-US"/>
          </a:p>
        </p:txBody>
      </p:sp>
      <p:sp>
        <p:nvSpPr>
          <p:cNvPr id="6" name="Picture Placeholder 3"/>
          <p:cNvSpPr>
            <a:spLocks noGrp="1"/>
          </p:cNvSpPr>
          <p:nvPr>
            <p:ph type="pic" sz="quarter" idx="13"/>
          </p:nvPr>
        </p:nvSpPr>
        <p:spPr>
          <a:xfrm>
            <a:off x="4552490" y="3624644"/>
            <a:ext cx="4591509" cy="2619756"/>
          </a:xfrm>
        </p:spPr>
        <p:txBody>
          <a:bodyPr/>
          <a:lstStyle/>
          <a:p>
            <a:endParaRPr lang="en-US"/>
          </a:p>
        </p:txBody>
      </p:sp>
    </p:spTree>
    <p:extLst>
      <p:ext uri="{BB962C8B-B14F-4D97-AF65-F5344CB8AC3E}">
        <p14:creationId xmlns:p14="http://schemas.microsoft.com/office/powerpoint/2010/main" val="17291352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2" y="1004891"/>
            <a:ext cx="3014133" cy="1724597"/>
          </a:xfrm>
        </p:spPr>
        <p:txBody>
          <a:bodyPr/>
          <a:lstStyle/>
          <a:p>
            <a:endParaRPr lang="en-US"/>
          </a:p>
        </p:txBody>
      </p:sp>
      <p:sp>
        <p:nvSpPr>
          <p:cNvPr id="6" name="Picture Placeholder 3"/>
          <p:cNvSpPr>
            <a:spLocks noGrp="1"/>
          </p:cNvSpPr>
          <p:nvPr>
            <p:ph type="pic" sz="quarter" idx="12"/>
          </p:nvPr>
        </p:nvSpPr>
        <p:spPr>
          <a:xfrm>
            <a:off x="6092777" y="1004891"/>
            <a:ext cx="3051225" cy="1724597"/>
          </a:xfrm>
        </p:spPr>
        <p:txBody>
          <a:bodyPr/>
          <a:lstStyle/>
          <a:p>
            <a:endParaRPr lang="en-US"/>
          </a:p>
        </p:txBody>
      </p:sp>
      <p:sp>
        <p:nvSpPr>
          <p:cNvPr id="7" name="Picture Placeholder 3"/>
          <p:cNvSpPr>
            <a:spLocks noGrp="1"/>
          </p:cNvSpPr>
          <p:nvPr>
            <p:ph type="pic" sz="quarter" idx="13"/>
          </p:nvPr>
        </p:nvSpPr>
        <p:spPr>
          <a:xfrm>
            <a:off x="3014133" y="1004891"/>
            <a:ext cx="3078642" cy="1724597"/>
          </a:xfrm>
        </p:spPr>
        <p:txBody>
          <a:bodyPr/>
          <a:lstStyle/>
          <a:p>
            <a:endParaRPr lang="en-US"/>
          </a:p>
        </p:txBody>
      </p:sp>
      <p:sp>
        <p:nvSpPr>
          <p:cNvPr id="8" name="Picture Placeholder 3"/>
          <p:cNvSpPr>
            <a:spLocks noGrp="1"/>
          </p:cNvSpPr>
          <p:nvPr>
            <p:ph type="pic" sz="quarter" idx="14"/>
          </p:nvPr>
        </p:nvSpPr>
        <p:spPr>
          <a:xfrm>
            <a:off x="2" y="2736327"/>
            <a:ext cx="3014133" cy="1724597"/>
          </a:xfrm>
        </p:spPr>
        <p:txBody>
          <a:bodyPr/>
          <a:lstStyle/>
          <a:p>
            <a:endParaRPr lang="en-US"/>
          </a:p>
        </p:txBody>
      </p:sp>
      <p:sp>
        <p:nvSpPr>
          <p:cNvPr id="9" name="Picture Placeholder 3"/>
          <p:cNvSpPr>
            <a:spLocks noGrp="1"/>
          </p:cNvSpPr>
          <p:nvPr>
            <p:ph type="pic" sz="quarter" idx="15"/>
          </p:nvPr>
        </p:nvSpPr>
        <p:spPr>
          <a:xfrm>
            <a:off x="6092777" y="2736327"/>
            <a:ext cx="3051225" cy="1724597"/>
          </a:xfrm>
        </p:spPr>
        <p:txBody>
          <a:bodyPr/>
          <a:lstStyle/>
          <a:p>
            <a:endParaRPr lang="en-US"/>
          </a:p>
        </p:txBody>
      </p:sp>
      <p:sp>
        <p:nvSpPr>
          <p:cNvPr id="10" name="Picture Placeholder 3"/>
          <p:cNvSpPr>
            <a:spLocks noGrp="1"/>
          </p:cNvSpPr>
          <p:nvPr>
            <p:ph type="pic" sz="quarter" idx="16"/>
          </p:nvPr>
        </p:nvSpPr>
        <p:spPr>
          <a:xfrm>
            <a:off x="3014133" y="2736327"/>
            <a:ext cx="3078642" cy="1724597"/>
          </a:xfrm>
        </p:spPr>
        <p:txBody>
          <a:bodyPr/>
          <a:lstStyle/>
          <a:p>
            <a:endParaRPr lang="en-US"/>
          </a:p>
        </p:txBody>
      </p:sp>
      <p:sp>
        <p:nvSpPr>
          <p:cNvPr id="11" name="Picture Placeholder 3"/>
          <p:cNvSpPr>
            <a:spLocks noGrp="1"/>
          </p:cNvSpPr>
          <p:nvPr>
            <p:ph type="pic" sz="quarter" idx="17"/>
          </p:nvPr>
        </p:nvSpPr>
        <p:spPr>
          <a:xfrm>
            <a:off x="2" y="4460932"/>
            <a:ext cx="3014133" cy="1724597"/>
          </a:xfrm>
        </p:spPr>
        <p:txBody>
          <a:bodyPr/>
          <a:lstStyle/>
          <a:p>
            <a:endParaRPr lang="en-US"/>
          </a:p>
        </p:txBody>
      </p:sp>
      <p:sp>
        <p:nvSpPr>
          <p:cNvPr id="12" name="Picture Placeholder 3"/>
          <p:cNvSpPr>
            <a:spLocks noGrp="1"/>
          </p:cNvSpPr>
          <p:nvPr>
            <p:ph type="pic" sz="quarter" idx="18"/>
          </p:nvPr>
        </p:nvSpPr>
        <p:spPr>
          <a:xfrm>
            <a:off x="6092777" y="4460932"/>
            <a:ext cx="3051225" cy="1724597"/>
          </a:xfrm>
        </p:spPr>
        <p:txBody>
          <a:bodyPr/>
          <a:lstStyle/>
          <a:p>
            <a:endParaRPr lang="en-US"/>
          </a:p>
        </p:txBody>
      </p:sp>
      <p:sp>
        <p:nvSpPr>
          <p:cNvPr id="13" name="Picture Placeholder 3"/>
          <p:cNvSpPr>
            <a:spLocks noGrp="1"/>
          </p:cNvSpPr>
          <p:nvPr>
            <p:ph type="pic" sz="quarter" idx="19"/>
          </p:nvPr>
        </p:nvSpPr>
        <p:spPr>
          <a:xfrm>
            <a:off x="3014133" y="4460932"/>
            <a:ext cx="3078642" cy="1724597"/>
          </a:xfrm>
        </p:spPr>
        <p:txBody>
          <a:bodyPr/>
          <a:lstStyle/>
          <a:p>
            <a:endParaRPr lang="en-US"/>
          </a:p>
        </p:txBody>
      </p:sp>
    </p:spTree>
    <p:extLst>
      <p:ext uri="{BB962C8B-B14F-4D97-AF65-F5344CB8AC3E}">
        <p14:creationId xmlns:p14="http://schemas.microsoft.com/office/powerpoint/2010/main" val="3357477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038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 Id="rId3"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4.xml"/><Relationship Id="rId7" Type="http://schemas.openxmlformats.org/officeDocument/2006/relationships/image" Target="../media/image3.emf"/><Relationship Id="rId8" Type="http://schemas.openxmlformats.org/officeDocument/2006/relationships/image" Target="../media/image4.emf"/><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5.xml"/><Relationship Id="rId3"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6.xml"/><Relationship Id="rId3"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DFC32-6C27-8840-B554-340DEDB1B971}" type="datetimeFigureOut">
              <a:rPr lang="en-US" smtClean="0"/>
              <a:t>5/2/16</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1D1E6-9B7A-BB49-9F21-2322DC6E2E92}" type="slidenum">
              <a:rPr lang="en-US" smtClean="0"/>
              <a:t>‹#›</a:t>
            </a:fld>
            <a:endParaRPr lang="en-US"/>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3" indent="-285737"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39516" t="1" b="-2"/>
          <a:stretch/>
        </p:blipFill>
        <p:spPr>
          <a:xfrm rot="16200000">
            <a:off x="-2398813" y="3962574"/>
            <a:ext cx="5530675" cy="260197"/>
          </a:xfrm>
          <a:prstGeom prst="rect">
            <a:avLst/>
          </a:prstGeom>
        </p:spPr>
      </p:pic>
      <p:sp>
        <p:nvSpPr>
          <p:cNvPr id="5" name="Title Placeholder 1"/>
          <p:cNvSpPr>
            <a:spLocks noGrp="1"/>
          </p:cNvSpPr>
          <p:nvPr>
            <p:ph type="title"/>
          </p:nvPr>
        </p:nvSpPr>
        <p:spPr>
          <a:xfrm>
            <a:off x="0" y="0"/>
            <a:ext cx="9144000" cy="991352"/>
          </a:xfrm>
          <a:prstGeom prst="rect">
            <a:avLst/>
          </a:prstGeom>
          <a:noFill/>
        </p:spPr>
        <p:txBody>
          <a:bodyPr vert="horz" lIns="27432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32200215"/>
      </p:ext>
    </p:extLst>
  </p:cSld>
  <p:clrMap bg1="dk1" tx1="lt1" bg2="dk2" tx2="lt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tx1"/>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tx1"/>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tx1"/>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1" r="41959"/>
          <a:stretch/>
        </p:blipFill>
        <p:spPr>
          <a:xfrm rot="16200000">
            <a:off x="6123889" y="3750633"/>
            <a:ext cx="5307189" cy="260197"/>
          </a:xfrm>
          <a:prstGeom prst="rect">
            <a:avLst/>
          </a:prstGeom>
        </p:spPr>
      </p:pic>
      <p:sp>
        <p:nvSpPr>
          <p:cNvPr id="5" name="Title Placeholder 1"/>
          <p:cNvSpPr>
            <a:spLocks noGrp="1"/>
          </p:cNvSpPr>
          <p:nvPr>
            <p:ph type="title"/>
          </p:nvPr>
        </p:nvSpPr>
        <p:spPr>
          <a:xfrm>
            <a:off x="0" y="0"/>
            <a:ext cx="9144000" cy="991352"/>
          </a:xfrm>
          <a:prstGeom prst="rect">
            <a:avLst/>
          </a:prstGeom>
          <a:noFill/>
        </p:spPr>
        <p:txBody>
          <a:bodyPr vert="horz" lIns="27432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100422753"/>
      </p:ext>
    </p:extLst>
  </p:cSld>
  <p:clrMap bg1="dk1" tx1="lt1" bg2="dk2" tx2="lt2" accent1="accent1" accent2="accent2" accent3="accent3" accent4="accent4" accent5="accent5" accent6="accent6" hlink="hlink" folHlink="folHlink"/>
  <p:sldLayoutIdLst>
    <p:sldLayoutId id="2147483676"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Lucida Grande"/>
        </a:defRPr>
      </a:lvl1pPr>
    </p:titleStyle>
    <p:bodyStyle>
      <a:lvl1pPr marL="0" indent="0" algn="l" defTabSz="457177" rtl="0" eaLnBrk="1" latinLnBrk="0" hangingPunct="1">
        <a:spcBef>
          <a:spcPct val="20000"/>
        </a:spcBef>
        <a:buFont typeface="Arial"/>
        <a:buNone/>
        <a:defRPr sz="3200" kern="1200">
          <a:solidFill>
            <a:schemeClr val="tx1"/>
          </a:solidFill>
          <a:latin typeface="Calibri"/>
          <a:ea typeface="+mn-ea"/>
          <a:cs typeface="Calibri"/>
        </a:defRPr>
      </a:lvl1pPr>
      <a:lvl2pPr marL="466322" indent="-285737" algn="l" defTabSz="457177" rtl="0" eaLnBrk="1" latinLnBrk="0" hangingPunct="1">
        <a:spcBef>
          <a:spcPct val="20000"/>
        </a:spcBef>
        <a:buFont typeface="Arial"/>
        <a:buChar char="•"/>
        <a:defRPr sz="2800" kern="1200">
          <a:solidFill>
            <a:schemeClr val="tx1"/>
          </a:solidFill>
          <a:latin typeface="Calibri"/>
          <a:ea typeface="+mn-ea"/>
          <a:cs typeface="Calibri"/>
        </a:defRPr>
      </a:lvl2pPr>
      <a:lvl3pPr marL="1142943" indent="-228589" algn="l" defTabSz="457177" rtl="0" eaLnBrk="1" latinLnBrk="0" hangingPunct="1">
        <a:spcBef>
          <a:spcPct val="20000"/>
        </a:spcBef>
        <a:buFont typeface="Arial"/>
        <a:buChar char="•"/>
        <a:defRPr sz="2400" kern="1200">
          <a:solidFill>
            <a:schemeClr val="tx1"/>
          </a:solidFill>
          <a:latin typeface="Calibri"/>
          <a:ea typeface="+mn-ea"/>
          <a:cs typeface="Calibri"/>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7">
            <a:extLst>
              <a:ext uri="{28A0092B-C50C-407E-A947-70E740481C1C}">
                <a14:useLocalDpi xmlns:a14="http://schemas.microsoft.com/office/drawing/2010/main" val="0"/>
              </a:ext>
            </a:extLst>
          </a:blip>
          <a:srcRect l="25412"/>
          <a:stretch/>
        </p:blipFill>
        <p:spPr>
          <a:xfrm>
            <a:off x="-1" y="6378842"/>
            <a:ext cx="6820285" cy="260195"/>
          </a:xfrm>
          <a:prstGeom prst="rect">
            <a:avLst/>
          </a:prstGeom>
        </p:spPr>
      </p:pic>
      <p:pic>
        <p:nvPicPr>
          <p:cNvPr id="4" name="Picture 3" descr="creating-the-next-black.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58397" y="6439554"/>
            <a:ext cx="2166112" cy="191008"/>
          </a:xfrm>
          <a:prstGeom prst="rect">
            <a:avLst/>
          </a:prstGeom>
        </p:spPr>
      </p:pic>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rgbClr val="262626"/>
          </a:solidFill>
          <a:latin typeface="+mn-lt"/>
          <a:ea typeface="+mn-ea"/>
          <a:cs typeface="+mn-cs"/>
        </a:defRPr>
      </a:lvl1pPr>
      <a:lvl2pPr marL="466322" indent="-285737" algn="l" defTabSz="457177" rtl="0" eaLnBrk="1" latinLnBrk="0" hangingPunct="1">
        <a:spcBef>
          <a:spcPct val="20000"/>
        </a:spcBef>
        <a:buFont typeface="Arial"/>
        <a:buChar char="•"/>
        <a:defRPr sz="2800" kern="1200">
          <a:solidFill>
            <a:srgbClr val="262626"/>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39516" t="1" b="-2"/>
          <a:stretch/>
        </p:blipFill>
        <p:spPr>
          <a:xfrm rot="16200000">
            <a:off x="-2398813" y="3962574"/>
            <a:ext cx="5530675" cy="260197"/>
          </a:xfrm>
          <a:prstGeom prst="rect">
            <a:avLst/>
          </a:prstGeom>
        </p:spPr>
      </p:pic>
      <p:sp>
        <p:nvSpPr>
          <p:cNvPr id="5"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566434568"/>
      </p:ext>
    </p:extLst>
  </p:cSld>
  <p:clrMap bg1="dk1" tx1="lt1" bg2="dk2" tx2="lt2" accent1="accent1" accent2="accent2" accent3="accent3" accent4="accent4" accent5="accent5" accent6="accent6" hlink="hlink" folHlink="folHlink"/>
  <p:sldLayoutIdLst>
    <p:sldLayoutId id="2147483674"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bg1">
              <a:lumMod val="85000"/>
              <a:lumOff val="15000"/>
            </a:schemeClr>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bg1">
              <a:lumMod val="85000"/>
              <a:lumOff val="15000"/>
            </a:schemeClr>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bg1">
              <a:lumMod val="85000"/>
              <a:lumOff val="15000"/>
            </a:schemeClr>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r="28540"/>
          <a:stretch/>
        </p:blipFill>
        <p:spPr>
          <a:xfrm rot="16200000">
            <a:off x="5510316" y="3137065"/>
            <a:ext cx="6534328" cy="260196"/>
          </a:xfrm>
          <a:prstGeom prst="rect">
            <a:avLst/>
          </a:prstGeom>
        </p:spPr>
      </p:pic>
      <p:sp>
        <p:nvSpPr>
          <p:cNvPr id="5"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513459433"/>
      </p:ext>
    </p:extLst>
  </p:cSld>
  <p:clrMap bg1="dk1" tx1="lt1" bg2="dk2" tx2="lt2" accent1="accent1" accent2="accent2" accent3="accent3" accent4="accent4" accent5="accent5" accent6="accent6" hlink="hlink" folHlink="folHlink"/>
  <p:sldLayoutIdLst>
    <p:sldLayoutId id="2147483663"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bg1">
              <a:lumMod val="85000"/>
              <a:lumOff val="15000"/>
            </a:schemeClr>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bg1">
              <a:lumMod val="85000"/>
              <a:lumOff val="15000"/>
            </a:schemeClr>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bg1">
              <a:lumMod val="85000"/>
              <a:lumOff val="15000"/>
            </a:schemeClr>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 Target="slide4.xml"/><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slide" Target="slide6.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3649135" y="263235"/>
            <a:ext cx="5418665" cy="1359284"/>
          </a:xfrm>
        </p:spPr>
        <p:txBody>
          <a:bodyPr/>
          <a:lstStyle/>
          <a:p>
            <a:r>
              <a:rPr lang="en-US" dirty="0"/>
              <a:t>Project Module </a:t>
            </a:r>
            <a:r>
              <a:rPr lang="en-US" dirty="0" smtClean="0"/>
              <a:t>3 </a:t>
            </a:r>
            <a:r>
              <a:rPr lang="en-US" sz="3600" dirty="0" smtClean="0"/>
              <a:t>classification</a:t>
            </a:r>
            <a:endParaRPr lang="en-US" sz="3600" dirty="0"/>
          </a:p>
        </p:txBody>
      </p:sp>
      <p:sp>
        <p:nvSpPr>
          <p:cNvPr id="11" name="Subtitle 10"/>
          <p:cNvSpPr>
            <a:spLocks noGrp="1"/>
          </p:cNvSpPr>
          <p:nvPr>
            <p:ph type="subTitle" idx="1"/>
          </p:nvPr>
        </p:nvSpPr>
        <p:spPr/>
        <p:txBody>
          <a:bodyPr/>
          <a:lstStyle/>
          <a:p>
            <a:r>
              <a:rPr lang="en-US" b="1" dirty="0"/>
              <a:t>Bahnisikha DUTTA</a:t>
            </a:r>
          </a:p>
          <a:p>
            <a:r>
              <a:rPr lang="en-US" b="1" dirty="0"/>
              <a:t>Mathieu LAPEYRE</a:t>
            </a:r>
          </a:p>
          <a:p>
            <a:r>
              <a:rPr lang="en-US" b="1" dirty="0" smtClean="0"/>
              <a:t>Palash Shastri</a:t>
            </a:r>
          </a:p>
          <a:p>
            <a:r>
              <a:rPr lang="en-US" b="1" dirty="0" smtClean="0"/>
              <a:t>Group 9</a:t>
            </a:r>
            <a:r>
              <a:rPr lang="en-US" dirty="0" smtClean="0"/>
              <a:t> </a:t>
            </a:r>
            <a:endParaRPr lang="en-US" dirty="0"/>
          </a:p>
        </p:txBody>
      </p:sp>
      <p:sp>
        <p:nvSpPr>
          <p:cNvPr id="6" name="TextBox 5"/>
          <p:cNvSpPr txBox="1"/>
          <p:nvPr/>
        </p:nvSpPr>
        <p:spPr>
          <a:xfrm>
            <a:off x="3283196" y="6076723"/>
            <a:ext cx="3348994" cy="523220"/>
          </a:xfrm>
          <a:prstGeom prst="rect">
            <a:avLst/>
          </a:prstGeom>
          <a:noFill/>
        </p:spPr>
        <p:txBody>
          <a:bodyPr wrap="none" rtlCol="0">
            <a:spAutoFit/>
          </a:bodyPr>
          <a:lstStyle/>
          <a:p>
            <a:pPr algn="r"/>
            <a:r>
              <a:rPr lang="en-US" b="1" dirty="0" smtClean="0">
                <a:solidFill>
                  <a:schemeClr val="bg1"/>
                </a:solidFill>
              </a:rPr>
              <a:t>ECE6780 </a:t>
            </a:r>
          </a:p>
          <a:p>
            <a:pPr algn="r"/>
            <a:r>
              <a:rPr lang="en-US" b="1" dirty="0">
                <a:solidFill>
                  <a:schemeClr val="bg1"/>
                </a:solidFill>
              </a:rPr>
              <a:t>Spring 2016, Professor May D. Wang </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472566" y="2466116"/>
            <a:ext cx="1177217" cy="1383504"/>
          </a:xfrm>
          <a:prstGeom prst="rect">
            <a:avLst/>
          </a:prstGeom>
        </p:spPr>
      </p:pic>
      <p:pic>
        <p:nvPicPr>
          <p:cNvPr id="7" name="Picture 6"/>
          <p:cNvPicPr>
            <a:picLocks noChangeAspect="1"/>
          </p:cNvPicPr>
          <p:nvPr/>
        </p:nvPicPr>
        <p:blipFill>
          <a:blip r:embed="rId3"/>
          <a:stretch>
            <a:fillRect/>
          </a:stretch>
        </p:blipFill>
        <p:spPr>
          <a:xfrm>
            <a:off x="3766900" y="2466115"/>
            <a:ext cx="1183530" cy="1383505"/>
          </a:xfrm>
          <a:prstGeom prst="rect">
            <a:avLst/>
          </a:prstGeom>
        </p:spPr>
      </p:pic>
      <p:pic>
        <p:nvPicPr>
          <p:cNvPr id="8" name="Picture 7" descr="my_fa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75777" y="2637450"/>
            <a:ext cx="1385337" cy="1039003"/>
          </a:xfrm>
          <a:prstGeom prst="rect">
            <a:avLst/>
          </a:prstGeom>
        </p:spPr>
      </p:pic>
    </p:spTree>
    <p:extLst>
      <p:ext uri="{BB962C8B-B14F-4D97-AF65-F5344CB8AC3E}">
        <p14:creationId xmlns:p14="http://schemas.microsoft.com/office/powerpoint/2010/main" val="2971712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 y="1051218"/>
            <a:ext cx="9143999" cy="1765100"/>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K-FOLD CROSS VALIDATION APPROACH</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dirty="0"/>
              <a:t>	</a:t>
            </a:r>
            <a:r>
              <a:rPr lang="en-US" sz="1600" dirty="0" smtClean="0"/>
              <a:t>Cross validation is one of the key important factors in determining the generalizability of a model by tuning the parameters of the classifier on various partitions of training and test-data, specifically declared through the ‘k’ variable. Below figures illustrates the underlying concept.</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smtClean="0"/>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a:p>
        </p:txBody>
      </p:sp>
      <p:sp>
        <p:nvSpPr>
          <p:cNvPr id="13" name="Title 12"/>
          <p:cNvSpPr>
            <a:spLocks noGrp="1"/>
          </p:cNvSpPr>
          <p:nvPr>
            <p:ph type="title"/>
          </p:nvPr>
        </p:nvSpPr>
        <p:spPr/>
        <p:txBody>
          <a:bodyPr/>
          <a:lstStyle/>
          <a:p>
            <a:r>
              <a:rPr lang="en-US" b="1" dirty="0" smtClean="0"/>
              <a:t>Cross validation</a:t>
            </a:r>
            <a:endParaRPr lang="en-US" b="1" dirty="0"/>
          </a:p>
        </p:txBody>
      </p:sp>
      <p:sp>
        <p:nvSpPr>
          <p:cNvPr id="5" name="Content Placeholder 11"/>
          <p:cNvSpPr txBox="1">
            <a:spLocks/>
          </p:cNvSpPr>
          <p:nvPr/>
        </p:nvSpPr>
        <p:spPr>
          <a:xfrm>
            <a:off x="1" y="4521553"/>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LEAVE ONE-OUT CROSS VALIDATION APPROACH</a:t>
            </a:r>
            <a:endParaRPr lang="en-US" sz="2000" dirty="0" smtClean="0"/>
          </a:p>
          <a:p>
            <a:pPr marL="285750" indent="-285750" algn="just" defTabSz="914400">
              <a:spcBef>
                <a:spcPts val="0"/>
              </a:spcBef>
              <a:spcAft>
                <a:spcPts val="0"/>
              </a:spcAft>
              <a:buFont typeface="Arial"/>
              <a:buNone/>
            </a:pPr>
            <a:r>
              <a:rPr lang="en-US" sz="1600" dirty="0"/>
              <a:t>	</a:t>
            </a:r>
            <a:r>
              <a:rPr lang="en-US" sz="1600" dirty="0" smtClean="0"/>
              <a:t>Leave one out cross validation approach is another method of implementing cross-validation where-in each sample is taken as a test sample and the remaining sample act as the training set. Essentially it is a special case of cross validation where you have same number of models as samples. Computational complexity increases immensely with the increase in number of training points.</a:t>
            </a:r>
          </a:p>
          <a:p>
            <a:pPr marL="285750" indent="-285750" algn="just" defTabSz="914400">
              <a:spcBef>
                <a:spcPts val="0"/>
              </a:spcBef>
              <a:spcAft>
                <a:spcPts val="0"/>
              </a:spcAft>
              <a:buFont typeface="Arial"/>
              <a:buNone/>
            </a:pPr>
            <a:endParaRPr lang="en-US" sz="1600" dirty="0"/>
          </a:p>
          <a:p>
            <a:pPr marL="285750" indent="-285750" algn="just" defTabSz="914400">
              <a:spcBef>
                <a:spcPts val="0"/>
              </a:spcBef>
              <a:spcAft>
                <a:spcPts val="0"/>
              </a:spcAft>
              <a:buFont typeface="Arial"/>
              <a:buNone/>
            </a:pPr>
            <a:endParaRPr lang="en-US"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53" y="2667116"/>
            <a:ext cx="5024452" cy="1586060"/>
          </a:xfrm>
          <a:prstGeom prst="rect">
            <a:avLst/>
          </a:prstGeom>
        </p:spPr>
      </p:pic>
      <p:sp>
        <p:nvSpPr>
          <p:cNvPr id="3" name="TextBox 2"/>
          <p:cNvSpPr txBox="1"/>
          <p:nvPr/>
        </p:nvSpPr>
        <p:spPr>
          <a:xfrm>
            <a:off x="636548" y="2317954"/>
            <a:ext cx="1100138" cy="338554"/>
          </a:xfrm>
          <a:prstGeom prst="rect">
            <a:avLst/>
          </a:prstGeom>
          <a:noFill/>
        </p:spPr>
        <p:txBody>
          <a:bodyPr wrap="square" rtlCol="0">
            <a:spAutoFit/>
          </a:bodyPr>
          <a:lstStyle/>
          <a:p>
            <a:pPr algn="ctr"/>
            <a:r>
              <a:rPr lang="en-US" sz="1600" smtClean="0">
                <a:solidFill>
                  <a:schemeClr val="bg1"/>
                </a:solidFill>
              </a:rPr>
              <a:t>1st fold</a:t>
            </a:r>
            <a:endParaRPr lang="en-US" sz="1600">
              <a:solidFill>
                <a:schemeClr val="bg1"/>
              </a:solidFill>
            </a:endParaRPr>
          </a:p>
        </p:txBody>
      </p:sp>
      <p:sp>
        <p:nvSpPr>
          <p:cNvPr id="8" name="TextBox 7"/>
          <p:cNvSpPr txBox="1"/>
          <p:nvPr/>
        </p:nvSpPr>
        <p:spPr>
          <a:xfrm>
            <a:off x="3148187" y="2328562"/>
            <a:ext cx="1100138" cy="338554"/>
          </a:xfrm>
          <a:prstGeom prst="rect">
            <a:avLst/>
          </a:prstGeom>
          <a:noFill/>
        </p:spPr>
        <p:txBody>
          <a:bodyPr wrap="square" rtlCol="0">
            <a:spAutoFit/>
          </a:bodyPr>
          <a:lstStyle/>
          <a:p>
            <a:pPr algn="ctr"/>
            <a:r>
              <a:rPr lang="en-US" sz="1600" dirty="0" smtClean="0">
                <a:solidFill>
                  <a:schemeClr val="bg1"/>
                </a:solidFill>
              </a:rPr>
              <a:t>k-</a:t>
            </a:r>
            <a:r>
              <a:rPr lang="en-US" sz="1600" dirty="0" err="1" smtClean="0">
                <a:solidFill>
                  <a:schemeClr val="bg1"/>
                </a:solidFill>
              </a:rPr>
              <a:t>th</a:t>
            </a:r>
            <a:r>
              <a:rPr lang="en-US" sz="1600" dirty="0" smtClean="0">
                <a:solidFill>
                  <a:schemeClr val="bg1"/>
                </a:solidFill>
              </a:rPr>
              <a:t> fold</a:t>
            </a:r>
            <a:endParaRPr lang="en-US" sz="16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205" y="2726982"/>
            <a:ext cx="3603597" cy="1466328"/>
          </a:xfrm>
          <a:prstGeom prst="rect">
            <a:avLst/>
          </a:prstGeom>
        </p:spPr>
      </p:pic>
      <p:sp>
        <p:nvSpPr>
          <p:cNvPr id="11" name="TextBox 10"/>
          <p:cNvSpPr txBox="1"/>
          <p:nvPr/>
        </p:nvSpPr>
        <p:spPr>
          <a:xfrm>
            <a:off x="6240610" y="2328562"/>
            <a:ext cx="1362479" cy="338554"/>
          </a:xfrm>
          <a:prstGeom prst="rect">
            <a:avLst/>
          </a:prstGeom>
          <a:noFill/>
        </p:spPr>
        <p:txBody>
          <a:bodyPr wrap="square" rtlCol="0">
            <a:spAutoFit/>
          </a:bodyPr>
          <a:lstStyle/>
          <a:p>
            <a:pPr algn="ctr"/>
            <a:r>
              <a:rPr lang="en-US" sz="1600" smtClean="0">
                <a:solidFill>
                  <a:schemeClr val="bg1"/>
                </a:solidFill>
              </a:rPr>
              <a:t>Leave one out</a:t>
            </a:r>
            <a:endParaRPr lang="en-US" sz="1600" dirty="0">
              <a:solidFill>
                <a:schemeClr val="bg1"/>
              </a:solidFill>
            </a:endParaRPr>
          </a:p>
        </p:txBody>
      </p:sp>
    </p:spTree>
    <p:extLst>
      <p:ext uri="{BB962C8B-B14F-4D97-AF65-F5344CB8AC3E}">
        <p14:creationId xmlns:p14="http://schemas.microsoft.com/office/powerpoint/2010/main" val="1069235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 y="991351"/>
            <a:ext cx="9143999" cy="2365035"/>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RATIONALE</a:t>
            </a:r>
            <a:endParaRPr lang="en-US" sz="1600" dirty="0" smtClean="0"/>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b="1" dirty="0" smtClean="0"/>
              <a:t>Accuracy: </a:t>
            </a:r>
            <a:r>
              <a:rPr lang="en-US" sz="1600" dirty="0" smtClean="0"/>
              <a:t>Simple and easy to understand</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b="1" dirty="0" smtClean="0"/>
              <a:t>Confusion matrix: </a:t>
            </a:r>
            <a:r>
              <a:rPr lang="en-US" sz="1600" dirty="0" smtClean="0"/>
              <a:t>Compute accuracy with distinction between classes</a:t>
            </a:r>
          </a:p>
          <a:p>
            <a:pPr marL="285750" lvl="0" indent="-285750" algn="just" defTabSz="914400">
              <a:spcBef>
                <a:spcPts val="0"/>
              </a:spcBef>
              <a:spcAft>
                <a:spcPts val="0"/>
              </a:spcAft>
            </a:pPr>
            <a:r>
              <a:rPr lang="en-US" sz="1600" b="1" dirty="0" smtClean="0"/>
              <a:t>ROC: </a:t>
            </a:r>
            <a:r>
              <a:rPr lang="en-US" sz="1600" dirty="0" smtClean="0"/>
              <a:t>Show how </a:t>
            </a:r>
            <a:r>
              <a:rPr lang="en-US" sz="1600" dirty="0"/>
              <a:t>many </a:t>
            </a:r>
            <a:r>
              <a:rPr lang="en-US" sz="1600" dirty="0" smtClean="0"/>
              <a:t>true positive can </a:t>
            </a:r>
            <a:r>
              <a:rPr lang="en-US" sz="1600" dirty="0"/>
              <a:t>be gained as you allow for more and more false </a:t>
            </a:r>
            <a:r>
              <a:rPr lang="en-US" sz="1600" dirty="0" smtClean="0"/>
              <a:t>positives</a:t>
            </a:r>
          </a:p>
          <a:p>
            <a:pPr marL="285750" lvl="0" indent="-285750" algn="just" defTabSz="914400">
              <a:spcBef>
                <a:spcPts val="0"/>
              </a:spcBef>
              <a:spcAft>
                <a:spcPts val="0"/>
              </a:spcAft>
            </a:pPr>
            <a:r>
              <a:rPr lang="en-US" sz="1600" b="1" dirty="0" smtClean="0"/>
              <a:t>AUC: </a:t>
            </a:r>
            <a:r>
              <a:rPr lang="en-US" sz="1600" dirty="0" smtClean="0"/>
              <a:t>One way to summarize ROC, as it is difficult to compare two curves in detail</a:t>
            </a:r>
          </a:p>
          <a:p>
            <a:pPr marL="285750" lvl="0" indent="-285750" algn="just" defTabSz="914400">
              <a:spcBef>
                <a:spcPts val="0"/>
              </a:spcBef>
              <a:spcAft>
                <a:spcPts val="0"/>
              </a:spcAft>
            </a:pPr>
            <a:r>
              <a:rPr lang="en-US" sz="1600" b="1" dirty="0" smtClean="0"/>
              <a:t>Precision: </a:t>
            </a:r>
            <a:r>
              <a:rPr lang="en-US" sz="1600" dirty="0" smtClean="0"/>
              <a:t>How useful the classifier is</a:t>
            </a:r>
          </a:p>
          <a:p>
            <a:pPr marL="285750" lvl="0" indent="-285750" algn="just" defTabSz="914400">
              <a:spcBef>
                <a:spcPts val="0"/>
              </a:spcBef>
              <a:spcAft>
                <a:spcPts val="0"/>
              </a:spcAft>
            </a:pPr>
            <a:r>
              <a:rPr lang="en-US" sz="1600" b="1" dirty="0" smtClean="0"/>
              <a:t>Sensitivity/Recall: </a:t>
            </a:r>
            <a:r>
              <a:rPr lang="en-US" sz="1600" dirty="0" smtClean="0"/>
              <a:t>How a classifier is good at detecting positives (How complete the classifier is)</a:t>
            </a:r>
          </a:p>
          <a:p>
            <a:pPr marL="285750" lvl="0" indent="-285750" algn="just" defTabSz="914400">
              <a:spcBef>
                <a:spcPts val="0"/>
              </a:spcBef>
              <a:spcAft>
                <a:spcPts val="0"/>
              </a:spcAft>
            </a:pPr>
            <a:r>
              <a:rPr lang="en-US" sz="1600" b="1" dirty="0" smtClean="0"/>
              <a:t>Specificity: </a:t>
            </a:r>
            <a:r>
              <a:rPr lang="en-US" sz="1600" dirty="0" smtClean="0"/>
              <a:t>How a classifier is good at avoiding negatives</a:t>
            </a:r>
          </a:p>
          <a:p>
            <a:pPr marL="285750" lvl="0" indent="-285750" algn="just" defTabSz="914400">
              <a:spcBef>
                <a:spcPts val="0"/>
              </a:spcBef>
              <a:spcAft>
                <a:spcPts val="0"/>
              </a:spcAft>
            </a:pPr>
            <a:r>
              <a:rPr lang="en-US" sz="1600" b="1" dirty="0" smtClean="0"/>
              <a:t>F-score: </a:t>
            </a:r>
            <a:r>
              <a:rPr lang="en-US" sz="1600" dirty="0" smtClean="0"/>
              <a:t>The harmonic mean of precision and recall</a:t>
            </a:r>
            <a:endParaRPr lang="en-US" sz="1600" dirty="0"/>
          </a:p>
        </p:txBody>
      </p:sp>
      <p:sp>
        <p:nvSpPr>
          <p:cNvPr id="13" name="Title 12"/>
          <p:cNvSpPr>
            <a:spLocks noGrp="1"/>
          </p:cNvSpPr>
          <p:nvPr>
            <p:ph type="title"/>
          </p:nvPr>
        </p:nvSpPr>
        <p:spPr/>
        <p:txBody>
          <a:bodyPr/>
          <a:lstStyle/>
          <a:p>
            <a:r>
              <a:rPr lang="en-US" b="1" smtClean="0"/>
              <a:t>Performance metrics</a:t>
            </a:r>
            <a:endParaRPr lang="en-US" b="1" dirty="0"/>
          </a:p>
        </p:txBody>
      </p:sp>
      <p:sp>
        <p:nvSpPr>
          <p:cNvPr id="4" name="Content Placeholder 11"/>
          <p:cNvSpPr txBox="1">
            <a:spLocks/>
          </p:cNvSpPr>
          <p:nvPr/>
        </p:nvSpPr>
        <p:spPr>
          <a:xfrm>
            <a:off x="0" y="3664473"/>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FORMULA</a:t>
            </a:r>
            <a:endParaRPr lang="en-US" sz="1600" dirty="0" smtClean="0"/>
          </a:p>
        </p:txBody>
      </p:sp>
      <p:pic>
        <p:nvPicPr>
          <p:cNvPr id="3" name="Picture 2"/>
          <p:cNvPicPr>
            <a:picLocks noChangeAspect="1"/>
          </p:cNvPicPr>
          <p:nvPr/>
        </p:nvPicPr>
        <p:blipFill>
          <a:blip r:embed="rId3"/>
          <a:stretch>
            <a:fillRect/>
          </a:stretch>
        </p:blipFill>
        <p:spPr>
          <a:xfrm>
            <a:off x="264234" y="4141696"/>
            <a:ext cx="2963059" cy="299770"/>
          </a:xfrm>
          <a:prstGeom prst="rect">
            <a:avLst/>
          </a:prstGeom>
        </p:spPr>
      </p:pic>
      <p:pic>
        <p:nvPicPr>
          <p:cNvPr id="7" name="Picture 6"/>
          <p:cNvPicPr>
            <a:picLocks noChangeAspect="1"/>
          </p:cNvPicPr>
          <p:nvPr/>
        </p:nvPicPr>
        <p:blipFill>
          <a:blip r:embed="rId4"/>
          <a:stretch>
            <a:fillRect/>
          </a:stretch>
        </p:blipFill>
        <p:spPr>
          <a:xfrm>
            <a:off x="264235" y="4722688"/>
            <a:ext cx="3073400" cy="330200"/>
          </a:xfrm>
          <a:prstGeom prst="rect">
            <a:avLst/>
          </a:prstGeom>
        </p:spPr>
      </p:pic>
      <p:pic>
        <p:nvPicPr>
          <p:cNvPr id="8" name="Picture 7"/>
          <p:cNvPicPr>
            <a:picLocks noChangeAspect="1"/>
          </p:cNvPicPr>
          <p:nvPr/>
        </p:nvPicPr>
        <p:blipFill>
          <a:blip r:embed="rId5"/>
          <a:stretch>
            <a:fillRect/>
          </a:stretch>
        </p:blipFill>
        <p:spPr>
          <a:xfrm>
            <a:off x="264235" y="5393914"/>
            <a:ext cx="2857500" cy="330200"/>
          </a:xfrm>
          <a:prstGeom prst="rect">
            <a:avLst/>
          </a:prstGeom>
        </p:spPr>
      </p:pic>
      <p:pic>
        <p:nvPicPr>
          <p:cNvPr id="10" name="Picture 9"/>
          <p:cNvPicPr>
            <a:picLocks noChangeAspect="1"/>
          </p:cNvPicPr>
          <p:nvPr/>
        </p:nvPicPr>
        <p:blipFill>
          <a:blip r:embed="rId6"/>
          <a:stretch>
            <a:fillRect/>
          </a:stretch>
        </p:blipFill>
        <p:spPr>
          <a:xfrm>
            <a:off x="3864013" y="4716338"/>
            <a:ext cx="2400300" cy="342900"/>
          </a:xfrm>
          <a:prstGeom prst="rect">
            <a:avLst/>
          </a:prstGeom>
        </p:spPr>
      </p:pic>
      <p:pic>
        <p:nvPicPr>
          <p:cNvPr id="2" name="Picture 1"/>
          <p:cNvPicPr>
            <a:picLocks noChangeAspect="1"/>
          </p:cNvPicPr>
          <p:nvPr/>
        </p:nvPicPr>
        <p:blipFill>
          <a:blip r:embed="rId7"/>
          <a:stretch>
            <a:fillRect/>
          </a:stretch>
        </p:blipFill>
        <p:spPr>
          <a:xfrm>
            <a:off x="3483013" y="5393914"/>
            <a:ext cx="5562600" cy="431800"/>
          </a:xfrm>
          <a:prstGeom prst="rect">
            <a:avLst/>
          </a:prstGeom>
        </p:spPr>
      </p:pic>
      <p:pic>
        <p:nvPicPr>
          <p:cNvPr id="5" name="Picture 4"/>
          <p:cNvPicPr>
            <a:picLocks noChangeAspect="1"/>
          </p:cNvPicPr>
          <p:nvPr/>
        </p:nvPicPr>
        <p:blipFill>
          <a:blip r:embed="rId8"/>
          <a:stretch>
            <a:fillRect/>
          </a:stretch>
        </p:blipFill>
        <p:spPr>
          <a:xfrm>
            <a:off x="3864013" y="4115590"/>
            <a:ext cx="3213100" cy="330200"/>
          </a:xfrm>
          <a:prstGeom prst="rect">
            <a:avLst/>
          </a:prstGeom>
        </p:spPr>
      </p:pic>
    </p:spTree>
    <p:extLst>
      <p:ext uri="{BB962C8B-B14F-4D97-AF65-F5344CB8AC3E}">
        <p14:creationId xmlns:p14="http://schemas.microsoft.com/office/powerpoint/2010/main" val="98489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ANALYSIS</a:t>
            </a:r>
            <a:endParaRPr lang="en-US" b="1" dirty="0"/>
          </a:p>
        </p:txBody>
      </p:sp>
      <p:graphicFrame>
        <p:nvGraphicFramePr>
          <p:cNvPr id="8" name="Table 7"/>
          <p:cNvGraphicFramePr>
            <a:graphicFrameLocks noGrp="1"/>
          </p:cNvGraphicFramePr>
          <p:nvPr/>
        </p:nvGraphicFramePr>
        <p:xfrm>
          <a:off x="1192102" y="4470594"/>
          <a:ext cx="1871664" cy="1705496"/>
        </p:xfrm>
        <a:graphic>
          <a:graphicData uri="http://schemas.openxmlformats.org/drawingml/2006/table">
            <a:tbl>
              <a:tblPr firstRow="1" bandRow="1">
                <a:tableStyleId>{5C22544A-7EE6-4342-B048-85BDC9FD1C3A}</a:tableStyleId>
              </a:tblPr>
              <a:tblGrid>
                <a:gridCol w="467916"/>
                <a:gridCol w="467916"/>
                <a:gridCol w="467916"/>
                <a:gridCol w="467916"/>
              </a:tblGrid>
              <a:tr h="426374">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r>
              <a:tr h="426374">
                <a:tc>
                  <a:txBody>
                    <a:bodyPr/>
                    <a:lstStyle/>
                    <a:p>
                      <a:pPr algn="ctr"/>
                      <a:r>
                        <a:rPr lang="en-US" dirty="0" smtClean="0"/>
                        <a:t>1</a:t>
                      </a:r>
                      <a:endParaRPr lang="en-US" dirty="0"/>
                    </a:p>
                  </a:txBody>
                  <a:tcPr/>
                </a:tc>
                <a:tc>
                  <a:txBody>
                    <a:bodyPr/>
                    <a:lstStyle/>
                    <a:p>
                      <a:pPr algn="ctr"/>
                      <a:r>
                        <a:rPr lang="en-US" dirty="0" smtClean="0"/>
                        <a:t>22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26374">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26</a:t>
                      </a:r>
                      <a:endParaRPr lang="en-US" dirty="0"/>
                    </a:p>
                  </a:txBody>
                  <a:tcPr/>
                </a:tc>
                <a:tc>
                  <a:txBody>
                    <a:bodyPr/>
                    <a:lstStyle/>
                    <a:p>
                      <a:pPr algn="ctr"/>
                      <a:r>
                        <a:rPr lang="en-US" dirty="0" smtClean="0"/>
                        <a:t>0</a:t>
                      </a:r>
                      <a:endParaRPr lang="en-US" dirty="0"/>
                    </a:p>
                  </a:txBody>
                  <a:tcPr/>
                </a:tc>
              </a:tr>
              <a:tr h="426374">
                <a:tc>
                  <a:txBody>
                    <a:bodyPr/>
                    <a:lstStyle/>
                    <a:p>
                      <a:pPr algn="ctr"/>
                      <a:r>
                        <a:rPr lang="en-US" dirty="0" smtClean="0"/>
                        <a:t>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37</a:t>
                      </a:r>
                      <a:endParaRPr lang="en-US" dirty="0"/>
                    </a:p>
                  </a:txBody>
                  <a:tcPr/>
                </a:tc>
              </a:tr>
            </a:tbl>
          </a:graphicData>
        </a:graphic>
      </p:graphicFrame>
      <p:graphicFrame>
        <p:nvGraphicFramePr>
          <p:cNvPr id="9" name="Table 8"/>
          <p:cNvGraphicFramePr>
            <a:graphicFrameLocks noGrp="1"/>
          </p:cNvGraphicFramePr>
          <p:nvPr/>
        </p:nvGraphicFramePr>
        <p:xfrm>
          <a:off x="3729988" y="4470594"/>
          <a:ext cx="1684023" cy="1748574"/>
        </p:xfrm>
        <a:graphic>
          <a:graphicData uri="http://schemas.openxmlformats.org/drawingml/2006/table">
            <a:tbl>
              <a:tblPr firstRow="1" bandRow="1">
                <a:tableStyleId>{5C22544A-7EE6-4342-B048-85BDC9FD1C3A}</a:tableStyleId>
              </a:tblPr>
              <a:tblGrid>
                <a:gridCol w="561341"/>
                <a:gridCol w="561341"/>
                <a:gridCol w="561341"/>
              </a:tblGrid>
              <a:tr h="582858">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12</a:t>
                      </a:r>
                      <a:endParaRPr lang="en-US" dirty="0"/>
                    </a:p>
                  </a:txBody>
                  <a:tcPr/>
                </a:tc>
                <a:tc>
                  <a:txBody>
                    <a:bodyPr/>
                    <a:lstStyle/>
                    <a:p>
                      <a:pPr algn="ctr"/>
                      <a:r>
                        <a:rPr lang="en-US" dirty="0" smtClean="0"/>
                        <a:t>8</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3</a:t>
                      </a:r>
                      <a:endParaRPr lang="en-US" dirty="0"/>
                    </a:p>
                  </a:txBody>
                  <a:tcPr/>
                </a:tc>
                <a:tc>
                  <a:txBody>
                    <a:bodyPr/>
                    <a:lstStyle/>
                    <a:p>
                      <a:pPr algn="ctr"/>
                      <a:r>
                        <a:rPr lang="en-US" dirty="0" smtClean="0"/>
                        <a:t>17</a:t>
                      </a:r>
                      <a:endParaRPr lang="en-US" dirty="0"/>
                    </a:p>
                  </a:txBody>
                  <a:tcPr/>
                </a:tc>
              </a:tr>
            </a:tbl>
          </a:graphicData>
        </a:graphic>
      </p:graphicFrame>
      <p:graphicFrame>
        <p:nvGraphicFramePr>
          <p:cNvPr id="11" name="Table 10"/>
          <p:cNvGraphicFramePr>
            <a:graphicFrameLocks noGrp="1"/>
          </p:cNvGraphicFramePr>
          <p:nvPr/>
        </p:nvGraphicFramePr>
        <p:xfrm>
          <a:off x="6184345" y="4470594"/>
          <a:ext cx="1698282" cy="1748574"/>
        </p:xfrm>
        <a:graphic>
          <a:graphicData uri="http://schemas.openxmlformats.org/drawingml/2006/table">
            <a:tbl>
              <a:tblPr firstRow="1" bandRow="1">
                <a:tableStyleId>{5C22544A-7EE6-4342-B048-85BDC9FD1C3A}</a:tableStyleId>
              </a:tblPr>
              <a:tblGrid>
                <a:gridCol w="566094"/>
                <a:gridCol w="566094"/>
                <a:gridCol w="566094"/>
              </a:tblGrid>
              <a:tr h="582858">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14</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r>
            </a:tbl>
          </a:graphicData>
        </a:graphic>
      </p:graphicFrame>
      <p:sp>
        <p:nvSpPr>
          <p:cNvPr id="10" name="TextBox 9"/>
          <p:cNvSpPr txBox="1"/>
          <p:nvPr/>
        </p:nvSpPr>
        <p:spPr>
          <a:xfrm>
            <a:off x="1465923" y="4144935"/>
            <a:ext cx="1171575" cy="338554"/>
          </a:xfrm>
          <a:prstGeom prst="rect">
            <a:avLst/>
          </a:prstGeom>
          <a:noFill/>
        </p:spPr>
        <p:txBody>
          <a:bodyPr wrap="square" rtlCol="0">
            <a:spAutoFit/>
          </a:bodyPr>
          <a:lstStyle/>
          <a:p>
            <a:pPr algn="ctr"/>
            <a:r>
              <a:rPr lang="en-US" sz="1600" dirty="0" smtClean="0">
                <a:solidFill>
                  <a:schemeClr val="bg1"/>
                </a:solidFill>
              </a:rPr>
              <a:t>Dataset 1</a:t>
            </a:r>
            <a:endParaRPr lang="en-US" sz="1600" dirty="0">
              <a:solidFill>
                <a:schemeClr val="bg1"/>
              </a:solidFill>
            </a:endParaRPr>
          </a:p>
        </p:txBody>
      </p:sp>
      <p:sp>
        <p:nvSpPr>
          <p:cNvPr id="14" name="TextBox 13"/>
          <p:cNvSpPr txBox="1"/>
          <p:nvPr/>
        </p:nvSpPr>
        <p:spPr>
          <a:xfrm>
            <a:off x="3986211" y="4144155"/>
            <a:ext cx="1171575" cy="338554"/>
          </a:xfrm>
          <a:prstGeom prst="rect">
            <a:avLst/>
          </a:prstGeom>
          <a:noFill/>
        </p:spPr>
        <p:txBody>
          <a:bodyPr wrap="square" rtlCol="0">
            <a:spAutoFit/>
          </a:bodyPr>
          <a:lstStyle/>
          <a:p>
            <a:pPr algn="ctr"/>
            <a:r>
              <a:rPr lang="en-US" sz="1600" dirty="0" smtClean="0">
                <a:solidFill>
                  <a:schemeClr val="bg1"/>
                </a:solidFill>
              </a:rPr>
              <a:t>Dataset 2</a:t>
            </a:r>
            <a:endParaRPr lang="en-US" sz="1600" dirty="0">
              <a:solidFill>
                <a:schemeClr val="bg1"/>
              </a:solidFill>
            </a:endParaRPr>
          </a:p>
        </p:txBody>
      </p:sp>
      <p:sp>
        <p:nvSpPr>
          <p:cNvPr id="15" name="TextBox 14"/>
          <p:cNvSpPr txBox="1"/>
          <p:nvPr/>
        </p:nvSpPr>
        <p:spPr>
          <a:xfrm>
            <a:off x="6506500" y="4144935"/>
            <a:ext cx="1171575" cy="338554"/>
          </a:xfrm>
          <a:prstGeom prst="rect">
            <a:avLst/>
          </a:prstGeom>
          <a:noFill/>
        </p:spPr>
        <p:txBody>
          <a:bodyPr wrap="square" rtlCol="0">
            <a:spAutoFit/>
          </a:bodyPr>
          <a:lstStyle/>
          <a:p>
            <a:pPr algn="ctr"/>
            <a:r>
              <a:rPr lang="en-US" sz="1600" dirty="0" smtClean="0">
                <a:solidFill>
                  <a:schemeClr val="bg1"/>
                </a:solidFill>
              </a:rPr>
              <a:t>Dataset 3</a:t>
            </a:r>
            <a:endParaRPr lang="en-US" sz="1600"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910" y="1197030"/>
            <a:ext cx="5972175" cy="2783905"/>
          </a:xfrm>
          <a:prstGeom prst="rect">
            <a:avLst/>
          </a:prstGeom>
        </p:spPr>
      </p:pic>
      <p:sp>
        <p:nvSpPr>
          <p:cNvPr id="16" name="TextBox 15"/>
          <p:cNvSpPr txBox="1"/>
          <p:nvPr/>
        </p:nvSpPr>
        <p:spPr>
          <a:xfrm>
            <a:off x="2051710" y="978457"/>
            <a:ext cx="5386387" cy="338554"/>
          </a:xfrm>
          <a:prstGeom prst="rect">
            <a:avLst/>
          </a:prstGeom>
          <a:noFill/>
        </p:spPr>
        <p:txBody>
          <a:bodyPr wrap="square" rtlCol="0">
            <a:spAutoFit/>
          </a:bodyPr>
          <a:lstStyle/>
          <a:p>
            <a:pPr algn="ctr"/>
            <a:r>
              <a:rPr lang="en-US" sz="1600" dirty="0" smtClean="0">
                <a:solidFill>
                  <a:schemeClr val="bg1"/>
                </a:solidFill>
              </a:rPr>
              <a:t>Accuracy vs Number of Hidden layers for Neural Network</a:t>
            </a:r>
            <a:endParaRPr lang="en-US" sz="1600" dirty="0">
              <a:solidFill>
                <a:schemeClr val="bg1"/>
              </a:solidFill>
            </a:endParaRPr>
          </a:p>
        </p:txBody>
      </p:sp>
      <p:sp>
        <p:nvSpPr>
          <p:cNvPr id="17" name="TextBox 16"/>
          <p:cNvSpPr txBox="1"/>
          <p:nvPr/>
        </p:nvSpPr>
        <p:spPr>
          <a:xfrm>
            <a:off x="1732356" y="3894279"/>
            <a:ext cx="5679282" cy="338554"/>
          </a:xfrm>
          <a:prstGeom prst="rect">
            <a:avLst/>
          </a:prstGeom>
          <a:noFill/>
        </p:spPr>
        <p:txBody>
          <a:bodyPr wrap="square" rtlCol="0">
            <a:spAutoFit/>
          </a:bodyPr>
          <a:lstStyle/>
          <a:p>
            <a:pPr algn="ctr"/>
            <a:r>
              <a:rPr lang="en-US" sz="1600" dirty="0" smtClean="0">
                <a:solidFill>
                  <a:schemeClr val="bg1"/>
                </a:solidFill>
              </a:rPr>
              <a:t>Confusion matrices for grade classification </a:t>
            </a:r>
            <a:r>
              <a:rPr lang="en-US" sz="1600" smtClean="0">
                <a:solidFill>
                  <a:schemeClr val="bg1"/>
                </a:solidFill>
              </a:rPr>
              <a:t>for different datasets</a:t>
            </a:r>
            <a:endParaRPr lang="en-US" sz="1600" dirty="0">
              <a:solidFill>
                <a:schemeClr val="bg1"/>
              </a:solidFill>
            </a:endParaRPr>
          </a:p>
        </p:txBody>
      </p:sp>
    </p:spTree>
    <p:extLst>
      <p:ext uri="{BB962C8B-B14F-4D97-AF65-F5344CB8AC3E}">
        <p14:creationId xmlns:p14="http://schemas.microsoft.com/office/powerpoint/2010/main" val="338364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Reduced Feature </a:t>
            </a:r>
            <a:r>
              <a:rPr lang="en-US" dirty="0" err="1" smtClean="0"/>
              <a:t>PLots</a:t>
            </a:r>
            <a:endParaRPr lang="en-US" dirty="0"/>
          </a:p>
        </p:txBody>
      </p:sp>
      <p:pic>
        <p:nvPicPr>
          <p:cNvPr id="4" name="Content Placeholder 5" descr="dataset1_MI_then_tSNE_3D.png"/>
          <p:cNvPicPr>
            <a:picLocks noChangeAspect="1"/>
          </p:cNvPicPr>
          <p:nvPr/>
        </p:nvPicPr>
        <p:blipFill>
          <a:blip r:embed="rId2">
            <a:extLst>
              <a:ext uri="{28A0092B-C50C-407E-A947-70E740481C1C}">
                <a14:useLocalDpi xmlns:a14="http://schemas.microsoft.com/office/drawing/2010/main" val="0"/>
              </a:ext>
            </a:extLst>
          </a:blip>
          <a:srcRect t="-26078" b="-26078"/>
          <a:stretch>
            <a:fillRect/>
          </a:stretch>
        </p:blipFill>
        <p:spPr>
          <a:xfrm>
            <a:off x="625642" y="522932"/>
            <a:ext cx="3937503" cy="4020896"/>
          </a:xfrm>
          <a:prstGeom prst="rect">
            <a:avLst/>
          </a:prstGeom>
        </p:spPr>
      </p:pic>
      <p:pic>
        <p:nvPicPr>
          <p:cNvPr id="5" name="Content Placeholder 6" descr="dataset1_MI_then_tSNE_2D.png"/>
          <p:cNvPicPr>
            <a:picLocks noChangeAspect="1"/>
          </p:cNvPicPr>
          <p:nvPr/>
        </p:nvPicPr>
        <p:blipFill>
          <a:blip r:embed="rId3">
            <a:extLst>
              <a:ext uri="{28A0092B-C50C-407E-A947-70E740481C1C}">
                <a14:useLocalDpi xmlns:a14="http://schemas.microsoft.com/office/drawing/2010/main" val="0"/>
              </a:ext>
            </a:extLst>
          </a:blip>
          <a:srcRect t="-25796" b="-25796"/>
          <a:stretch>
            <a:fillRect/>
          </a:stretch>
        </p:blipFill>
        <p:spPr>
          <a:xfrm>
            <a:off x="5091764" y="495676"/>
            <a:ext cx="4052236" cy="4047448"/>
          </a:xfrm>
          <a:prstGeom prst="rect">
            <a:avLst/>
          </a:prstGeom>
        </p:spPr>
      </p:pic>
      <p:pic>
        <p:nvPicPr>
          <p:cNvPr id="6" name="Content Placeholder 8" descr="dataset2_MI_then_tSNE_3D.png"/>
          <p:cNvPicPr>
            <a:picLocks noGrp="1" noChangeAspect="1"/>
          </p:cNvPicPr>
          <p:nvPr>
            <p:ph sz="half" idx="1"/>
          </p:nvPr>
        </p:nvPicPr>
        <p:blipFill>
          <a:blip r:embed="rId4">
            <a:extLst>
              <a:ext uri="{28A0092B-C50C-407E-A947-70E740481C1C}">
                <a14:useLocalDpi xmlns:a14="http://schemas.microsoft.com/office/drawing/2010/main" val="0"/>
              </a:ext>
            </a:extLst>
          </a:blip>
          <a:srcRect t="-26078" b="-26078"/>
          <a:stretch>
            <a:fillRect/>
          </a:stretch>
        </p:blipFill>
        <p:spPr>
          <a:xfrm>
            <a:off x="519764" y="3147462"/>
            <a:ext cx="4043381" cy="3679692"/>
          </a:xfrm>
        </p:spPr>
      </p:pic>
      <p:pic>
        <p:nvPicPr>
          <p:cNvPr id="7" name="Content Placeholder 9" descr="dataset2_MI_then_tSNE_2D.png"/>
          <p:cNvPicPr>
            <a:picLocks noChangeAspect="1"/>
          </p:cNvPicPr>
          <p:nvPr/>
        </p:nvPicPr>
        <p:blipFill>
          <a:blip r:embed="rId5">
            <a:extLst>
              <a:ext uri="{28A0092B-C50C-407E-A947-70E740481C1C}">
                <a14:useLocalDpi xmlns:a14="http://schemas.microsoft.com/office/drawing/2010/main" val="0"/>
              </a:ext>
            </a:extLst>
          </a:blip>
          <a:srcRect t="-25796" b="-25796"/>
          <a:stretch>
            <a:fillRect/>
          </a:stretch>
        </p:blipFill>
        <p:spPr>
          <a:xfrm>
            <a:off x="5085616" y="3147462"/>
            <a:ext cx="4058384" cy="3679692"/>
          </a:xfrm>
          <a:prstGeom prst="rect">
            <a:avLst/>
          </a:prstGeom>
        </p:spPr>
      </p:pic>
      <p:sp>
        <p:nvSpPr>
          <p:cNvPr id="8" name="TextBox 7"/>
          <p:cNvSpPr txBox="1"/>
          <p:nvPr/>
        </p:nvSpPr>
        <p:spPr>
          <a:xfrm>
            <a:off x="4004880" y="2194560"/>
            <a:ext cx="1183907" cy="369332"/>
          </a:xfrm>
          <a:prstGeom prst="rect">
            <a:avLst/>
          </a:prstGeom>
          <a:noFill/>
        </p:spPr>
        <p:txBody>
          <a:bodyPr wrap="square" rtlCol="0">
            <a:spAutoFit/>
          </a:bodyPr>
          <a:lstStyle/>
          <a:p>
            <a:r>
              <a:rPr lang="en-US" dirty="0" smtClean="0">
                <a:solidFill>
                  <a:schemeClr val="bg1"/>
                </a:solidFill>
              </a:rPr>
              <a:t>Dataset1</a:t>
            </a:r>
            <a:endParaRPr lang="en-US" dirty="0">
              <a:solidFill>
                <a:schemeClr val="bg1"/>
              </a:solidFill>
            </a:endParaRPr>
          </a:p>
        </p:txBody>
      </p:sp>
      <p:sp>
        <p:nvSpPr>
          <p:cNvPr id="9" name="TextBox 8"/>
          <p:cNvSpPr txBox="1"/>
          <p:nvPr/>
        </p:nvSpPr>
        <p:spPr>
          <a:xfrm>
            <a:off x="4017982" y="4731413"/>
            <a:ext cx="1183907" cy="369332"/>
          </a:xfrm>
          <a:prstGeom prst="rect">
            <a:avLst/>
          </a:prstGeom>
          <a:noFill/>
        </p:spPr>
        <p:txBody>
          <a:bodyPr wrap="square" rtlCol="0">
            <a:spAutoFit/>
          </a:bodyPr>
          <a:lstStyle/>
          <a:p>
            <a:r>
              <a:rPr lang="en-US" dirty="0" smtClean="0">
                <a:solidFill>
                  <a:schemeClr val="bg1"/>
                </a:solidFill>
              </a:rPr>
              <a:t>Dataset2</a:t>
            </a:r>
            <a:endParaRPr lang="en-US" dirty="0">
              <a:solidFill>
                <a:schemeClr val="bg1"/>
              </a:solidFill>
            </a:endParaRPr>
          </a:p>
        </p:txBody>
      </p:sp>
    </p:spTree>
    <p:extLst>
      <p:ext uri="{BB962C8B-B14F-4D97-AF65-F5344CB8AC3E}">
        <p14:creationId xmlns:p14="http://schemas.microsoft.com/office/powerpoint/2010/main" val="1227509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368523150"/>
              </p:ext>
            </p:extLst>
          </p:nvPr>
        </p:nvGraphicFramePr>
        <p:xfrm>
          <a:off x="2634116" y="1286486"/>
          <a:ext cx="4225488" cy="2164080"/>
        </p:xfrm>
        <a:graphic>
          <a:graphicData uri="http://schemas.openxmlformats.org/drawingml/2006/table">
            <a:tbl>
              <a:tblPr firstRow="1" bandRow="1">
                <a:tableStyleId>{5C22544A-7EE6-4342-B048-85BDC9FD1C3A}</a:tableStyleId>
              </a:tblPr>
              <a:tblGrid>
                <a:gridCol w="1056372"/>
                <a:gridCol w="1056372"/>
                <a:gridCol w="1056372"/>
                <a:gridCol w="1056372"/>
              </a:tblGrid>
              <a:tr h="305727">
                <a:tc>
                  <a:txBody>
                    <a:bodyPr/>
                    <a:lstStyle/>
                    <a:p>
                      <a:r>
                        <a:rPr lang="en-US" sz="1600" dirty="0" smtClean="0"/>
                        <a:t>Classifier</a:t>
                      </a:r>
                      <a:endParaRPr lang="en-US" sz="1600" dirty="0"/>
                    </a:p>
                  </a:txBody>
                  <a:tcPr/>
                </a:tc>
                <a:tc>
                  <a:txBody>
                    <a:bodyPr/>
                    <a:lstStyle/>
                    <a:p>
                      <a:r>
                        <a:rPr lang="en-US" sz="1600" dirty="0" smtClean="0"/>
                        <a:t>Dataset1</a:t>
                      </a:r>
                      <a:endParaRPr lang="en-US" sz="1600" dirty="0"/>
                    </a:p>
                  </a:txBody>
                  <a:tcPr/>
                </a:tc>
                <a:tc>
                  <a:txBody>
                    <a:bodyPr/>
                    <a:lstStyle/>
                    <a:p>
                      <a:r>
                        <a:rPr lang="en-US" sz="1600" dirty="0" smtClean="0"/>
                        <a:t>Dataset2</a:t>
                      </a:r>
                      <a:endParaRPr lang="en-US" sz="1600" dirty="0"/>
                    </a:p>
                  </a:txBody>
                  <a:tcPr/>
                </a:tc>
                <a:tc>
                  <a:txBody>
                    <a:bodyPr/>
                    <a:lstStyle/>
                    <a:p>
                      <a:r>
                        <a:rPr lang="en-US" sz="1600" dirty="0" smtClean="0"/>
                        <a:t>Dataset3</a:t>
                      </a:r>
                      <a:endParaRPr lang="en-US" sz="1600" dirty="0"/>
                    </a:p>
                  </a:txBody>
                  <a:tcPr/>
                </a:tc>
              </a:tr>
              <a:tr h="305727">
                <a:tc>
                  <a:txBody>
                    <a:bodyPr/>
                    <a:lstStyle/>
                    <a:p>
                      <a:r>
                        <a:rPr lang="en-US" sz="1600" dirty="0" err="1" smtClean="0"/>
                        <a:t>kNN</a:t>
                      </a:r>
                      <a:endParaRPr lang="en-US" sz="1600" dirty="0"/>
                    </a:p>
                  </a:txBody>
                  <a:tcPr/>
                </a:tc>
                <a:tc>
                  <a:txBody>
                    <a:bodyPr/>
                    <a:lstStyle/>
                    <a:p>
                      <a:pPr algn="ctr"/>
                      <a:r>
                        <a:rPr lang="en-US" sz="1600" dirty="0" smtClean="0"/>
                        <a:t>98.8%</a:t>
                      </a:r>
                      <a:endParaRPr lang="en-US" sz="1600" dirty="0"/>
                    </a:p>
                  </a:txBody>
                  <a:tcPr/>
                </a:tc>
                <a:tc>
                  <a:txBody>
                    <a:bodyPr/>
                    <a:lstStyle/>
                    <a:p>
                      <a:pPr algn="ctr"/>
                      <a:r>
                        <a:rPr lang="en-US" sz="1600" dirty="0" smtClean="0"/>
                        <a:t>50%</a:t>
                      </a:r>
                      <a:endParaRPr lang="en-US" sz="1600" dirty="0"/>
                    </a:p>
                  </a:txBody>
                  <a:tcPr/>
                </a:tc>
                <a:tc>
                  <a:txBody>
                    <a:bodyPr/>
                    <a:lstStyle/>
                    <a:p>
                      <a:pPr algn="ctr"/>
                      <a:r>
                        <a:rPr lang="en-US" sz="1600" dirty="0" smtClean="0"/>
                        <a:t>37.5%</a:t>
                      </a:r>
                      <a:endParaRPr lang="en-US" sz="1600" dirty="0"/>
                    </a:p>
                  </a:txBody>
                  <a:tcPr/>
                </a:tc>
              </a:tr>
              <a:tr h="535049">
                <a:tc>
                  <a:txBody>
                    <a:bodyPr/>
                    <a:lstStyle/>
                    <a:p>
                      <a:r>
                        <a:rPr lang="en-US" sz="1600" dirty="0" smtClean="0"/>
                        <a:t>Random Forest</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57.5%</a:t>
                      </a:r>
                      <a:endParaRPr lang="en-US" sz="1600" dirty="0"/>
                    </a:p>
                  </a:txBody>
                  <a:tcPr/>
                </a:tc>
                <a:tc>
                  <a:txBody>
                    <a:bodyPr/>
                    <a:lstStyle/>
                    <a:p>
                      <a:pPr algn="ctr"/>
                      <a:r>
                        <a:rPr lang="en-US" sz="1600" dirty="0" smtClean="0"/>
                        <a:t>52%</a:t>
                      </a:r>
                      <a:endParaRPr lang="en-US" sz="1600" dirty="0"/>
                    </a:p>
                  </a:txBody>
                  <a:tcPr/>
                </a:tc>
              </a:tr>
              <a:tr h="535049">
                <a:tc>
                  <a:txBody>
                    <a:bodyPr/>
                    <a:lstStyle/>
                    <a:p>
                      <a:r>
                        <a:rPr lang="en-US" sz="1600" dirty="0" smtClean="0"/>
                        <a:t>Neural Network</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67.5%</a:t>
                      </a:r>
                      <a:endParaRPr lang="en-US" sz="1600" dirty="0"/>
                    </a:p>
                  </a:txBody>
                  <a:tcPr/>
                </a:tc>
                <a:tc>
                  <a:txBody>
                    <a:bodyPr/>
                    <a:lstStyle/>
                    <a:p>
                      <a:pPr algn="ctr"/>
                      <a:r>
                        <a:rPr lang="en-US" sz="1600" dirty="0" smtClean="0"/>
                        <a:t>60%</a:t>
                      </a:r>
                      <a:endParaRPr lang="en-US" sz="1600" dirty="0"/>
                    </a:p>
                  </a:txBody>
                  <a:tcPr/>
                </a:tc>
              </a:tr>
              <a:tr h="305727">
                <a:tc>
                  <a:txBody>
                    <a:bodyPr/>
                    <a:lstStyle/>
                    <a:p>
                      <a:r>
                        <a:rPr lang="en-US" sz="1600" dirty="0" smtClean="0"/>
                        <a:t>SVM</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72.5%</a:t>
                      </a:r>
                      <a:endParaRPr lang="en-US" sz="1600" dirty="0"/>
                    </a:p>
                  </a:txBody>
                  <a:tcPr/>
                </a:tc>
                <a:tc>
                  <a:txBody>
                    <a:bodyPr/>
                    <a:lstStyle/>
                    <a:p>
                      <a:pPr algn="ctr"/>
                      <a:r>
                        <a:rPr lang="en-US" sz="1600" dirty="0" smtClean="0"/>
                        <a:t>70.83%</a:t>
                      </a:r>
                      <a:endParaRPr lang="en-US" sz="1600" dirty="0"/>
                    </a:p>
                  </a:txBody>
                  <a:tcPr/>
                </a:tc>
              </a:tr>
            </a:tbl>
          </a:graphicData>
        </a:graphic>
      </p:graphicFrame>
      <p:sp>
        <p:nvSpPr>
          <p:cNvPr id="7" name="TextBox 6"/>
          <p:cNvSpPr txBox="1"/>
          <p:nvPr/>
        </p:nvSpPr>
        <p:spPr>
          <a:xfrm>
            <a:off x="765229" y="969642"/>
            <a:ext cx="7613542" cy="338554"/>
          </a:xfrm>
          <a:prstGeom prst="rect">
            <a:avLst/>
          </a:prstGeom>
          <a:noFill/>
        </p:spPr>
        <p:txBody>
          <a:bodyPr wrap="square" rtlCol="0">
            <a:spAutoFit/>
          </a:bodyPr>
          <a:lstStyle/>
          <a:p>
            <a:r>
              <a:rPr lang="en-US" sz="1600" dirty="0" smtClean="0">
                <a:solidFill>
                  <a:schemeClr val="bg1"/>
                </a:solidFill>
              </a:rPr>
              <a:t>Percentage Accuracy for Different Classifiers (Best Model Fit after </a:t>
            </a:r>
            <a:r>
              <a:rPr lang="en-US" sz="1600" smtClean="0">
                <a:solidFill>
                  <a:schemeClr val="bg1"/>
                </a:solidFill>
              </a:rPr>
              <a:t>Cross Validation, Grade)</a:t>
            </a:r>
            <a:endParaRPr lang="en-US" sz="1600" dirty="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970279576"/>
              </p:ext>
            </p:extLst>
          </p:nvPr>
        </p:nvGraphicFramePr>
        <p:xfrm>
          <a:off x="1022583" y="4450426"/>
          <a:ext cx="7448553" cy="1267098"/>
        </p:xfrm>
        <a:graphic>
          <a:graphicData uri="http://schemas.openxmlformats.org/drawingml/2006/table">
            <a:tbl>
              <a:tblPr firstRow="1" bandRow="1">
                <a:tableStyleId>{5C22544A-7EE6-4342-B048-85BDC9FD1C3A}</a:tableStyleId>
              </a:tblPr>
              <a:tblGrid>
                <a:gridCol w="1064079"/>
                <a:gridCol w="1064079"/>
                <a:gridCol w="1064079"/>
                <a:gridCol w="1064079"/>
                <a:gridCol w="1064079"/>
                <a:gridCol w="1064079"/>
                <a:gridCol w="1064079"/>
              </a:tblGrid>
              <a:tr h="343989">
                <a:tc>
                  <a:txBody>
                    <a:bodyPr/>
                    <a:lstStyle/>
                    <a:p>
                      <a:r>
                        <a:rPr lang="en-US" sz="1600" dirty="0" smtClean="0"/>
                        <a:t>Classifier</a:t>
                      </a:r>
                      <a:endParaRPr lang="en-US" sz="1600" dirty="0"/>
                    </a:p>
                  </a:txBody>
                  <a:tcPr/>
                </a:tc>
                <a:tc>
                  <a:txBody>
                    <a:bodyPr/>
                    <a:lstStyle/>
                    <a:p>
                      <a:pPr algn="ctr"/>
                      <a:r>
                        <a:rPr lang="en-US" sz="1600" dirty="0" smtClean="0"/>
                        <a:t>MCC</a:t>
                      </a:r>
                      <a:endParaRPr lang="en-US" sz="1600" dirty="0"/>
                    </a:p>
                  </a:txBody>
                  <a:tcPr/>
                </a:tc>
                <a:tc>
                  <a:txBody>
                    <a:bodyPr/>
                    <a:lstStyle/>
                    <a:p>
                      <a:pPr algn="ctr"/>
                      <a:r>
                        <a:rPr lang="en-US" sz="1600" dirty="0" smtClean="0"/>
                        <a:t>F-score</a:t>
                      </a:r>
                      <a:endParaRPr lang="en-US" sz="1600" dirty="0"/>
                    </a:p>
                  </a:txBody>
                  <a:tcPr/>
                </a:tc>
                <a:tc>
                  <a:txBody>
                    <a:bodyPr/>
                    <a:lstStyle/>
                    <a:p>
                      <a:pPr algn="ctr"/>
                      <a:r>
                        <a:rPr lang="en-US" sz="1600" dirty="0" smtClean="0"/>
                        <a:t>Recall</a:t>
                      </a:r>
                      <a:endParaRPr lang="en-US" sz="1600" dirty="0"/>
                    </a:p>
                  </a:txBody>
                  <a:tcPr/>
                </a:tc>
                <a:tc>
                  <a:txBody>
                    <a:bodyPr/>
                    <a:lstStyle/>
                    <a:p>
                      <a:pPr algn="ctr"/>
                      <a:r>
                        <a:rPr lang="en-US" sz="1600" dirty="0" smtClean="0"/>
                        <a:t>Accuracy</a:t>
                      </a:r>
                      <a:endParaRPr lang="en-US" sz="1600" dirty="0"/>
                    </a:p>
                  </a:txBody>
                  <a:tcPr/>
                </a:tc>
                <a:tc>
                  <a:txBody>
                    <a:bodyPr/>
                    <a:lstStyle/>
                    <a:p>
                      <a:pPr algn="ctr"/>
                      <a:r>
                        <a:rPr lang="en-US" sz="1600" dirty="0" smtClean="0"/>
                        <a:t>Sensitivity</a:t>
                      </a:r>
                      <a:endParaRPr lang="en-US" sz="1600" dirty="0"/>
                    </a:p>
                  </a:txBody>
                  <a:tcPr/>
                </a:tc>
                <a:tc>
                  <a:txBody>
                    <a:bodyPr/>
                    <a:lstStyle/>
                    <a:p>
                      <a:pPr algn="ctr"/>
                      <a:r>
                        <a:rPr lang="en-US" sz="1600" dirty="0" smtClean="0"/>
                        <a:t>Specificity</a:t>
                      </a:r>
                      <a:endParaRPr lang="en-US" sz="1600" dirty="0"/>
                    </a:p>
                  </a:txBody>
                  <a:tcPr/>
                </a:tc>
              </a:tr>
              <a:tr h="537188">
                <a:tc>
                  <a:txBody>
                    <a:bodyPr/>
                    <a:lstStyle/>
                    <a:p>
                      <a:r>
                        <a:rPr lang="en-US" sz="1600" dirty="0" smtClean="0"/>
                        <a:t>Random Forest</a:t>
                      </a:r>
                      <a:endParaRPr lang="en-US" sz="1600" dirty="0"/>
                    </a:p>
                  </a:txBody>
                  <a:tcPr/>
                </a:tc>
                <a:tc>
                  <a:txBody>
                    <a:bodyPr/>
                    <a:lstStyle/>
                    <a:p>
                      <a:pPr algn="ctr"/>
                      <a:r>
                        <a:rPr lang="en-US" sz="1600" dirty="0" smtClean="0"/>
                        <a:t>0.6508</a:t>
                      </a:r>
                      <a:endParaRPr lang="en-US" sz="1600" dirty="0"/>
                    </a:p>
                  </a:txBody>
                  <a:tcPr/>
                </a:tc>
                <a:tc>
                  <a:txBody>
                    <a:bodyPr/>
                    <a:lstStyle/>
                    <a:p>
                      <a:pPr algn="ctr"/>
                      <a:r>
                        <a:rPr lang="en-US" sz="1600" dirty="0" smtClean="0"/>
                        <a:t>0.8205</a:t>
                      </a:r>
                      <a:endParaRPr lang="en-US" sz="1600" dirty="0"/>
                    </a:p>
                  </a:txBody>
                  <a:tcPr/>
                </a:tc>
                <a:tc>
                  <a:txBody>
                    <a:bodyPr/>
                    <a:lstStyle/>
                    <a:p>
                      <a:pPr algn="ctr"/>
                      <a:r>
                        <a:rPr lang="en-US" sz="1600" dirty="0" smtClean="0"/>
                        <a:t>0.8</a:t>
                      </a:r>
                      <a:endParaRPr lang="en-US" sz="1600" dirty="0"/>
                    </a:p>
                  </a:txBody>
                  <a:tcPr/>
                </a:tc>
                <a:tc>
                  <a:txBody>
                    <a:bodyPr/>
                    <a:lstStyle/>
                    <a:p>
                      <a:pPr algn="ctr"/>
                      <a:r>
                        <a:rPr lang="en-US" sz="1600" dirty="0" smtClean="0"/>
                        <a:t>0.825</a:t>
                      </a:r>
                      <a:endParaRPr lang="en-US" sz="1600" dirty="0"/>
                    </a:p>
                  </a:txBody>
                  <a:tcPr/>
                </a:tc>
                <a:tc>
                  <a:txBody>
                    <a:bodyPr/>
                    <a:lstStyle/>
                    <a:p>
                      <a:pPr algn="ctr"/>
                      <a:r>
                        <a:rPr lang="en-US" sz="1600" dirty="0" smtClean="0"/>
                        <a:t>0.8</a:t>
                      </a:r>
                      <a:endParaRPr lang="en-US" sz="1600" dirty="0"/>
                    </a:p>
                  </a:txBody>
                  <a:tcPr/>
                </a:tc>
                <a:tc>
                  <a:txBody>
                    <a:bodyPr/>
                    <a:lstStyle/>
                    <a:p>
                      <a:pPr algn="ctr"/>
                      <a:r>
                        <a:rPr lang="en-US" sz="1600" dirty="0" smtClean="0"/>
                        <a:t>0.85</a:t>
                      </a:r>
                      <a:endParaRPr lang="en-US" sz="1600" dirty="0"/>
                    </a:p>
                  </a:txBody>
                  <a:tcPr/>
                </a:tc>
              </a:tr>
              <a:tr h="343989">
                <a:tc>
                  <a:txBody>
                    <a:bodyPr/>
                    <a:lstStyle/>
                    <a:p>
                      <a:r>
                        <a:rPr lang="en-US" sz="1600" dirty="0" smtClean="0"/>
                        <a:t>SVM</a:t>
                      </a:r>
                      <a:endParaRPr lang="en-US" sz="1600" dirty="0"/>
                    </a:p>
                  </a:txBody>
                  <a:tcPr/>
                </a:tc>
                <a:tc>
                  <a:txBody>
                    <a:bodyPr/>
                    <a:lstStyle/>
                    <a:p>
                      <a:pPr algn="ctr"/>
                      <a:r>
                        <a:rPr lang="en-US" sz="1600" dirty="0" smtClean="0"/>
                        <a:t>-0.1549</a:t>
                      </a:r>
                      <a:endParaRPr lang="en-US" sz="1600" dirty="0"/>
                    </a:p>
                  </a:txBody>
                  <a:tcPr/>
                </a:tc>
                <a:tc>
                  <a:txBody>
                    <a:bodyPr/>
                    <a:lstStyle/>
                    <a:p>
                      <a:pPr algn="ctr"/>
                      <a:r>
                        <a:rPr lang="en-US" sz="1600" dirty="0" smtClean="0"/>
                        <a:t>0.4888</a:t>
                      </a:r>
                      <a:endParaRPr lang="en-US" sz="1600" dirty="0"/>
                    </a:p>
                  </a:txBody>
                  <a:tcPr/>
                </a:tc>
                <a:tc>
                  <a:txBody>
                    <a:bodyPr/>
                    <a:lstStyle/>
                    <a:p>
                      <a:pPr algn="ctr"/>
                      <a:r>
                        <a:rPr lang="en-US" sz="1600" dirty="0" smtClean="0"/>
                        <a:t>0.55</a:t>
                      </a:r>
                      <a:endParaRPr lang="en-US" sz="1600" dirty="0"/>
                    </a:p>
                  </a:txBody>
                  <a:tcPr/>
                </a:tc>
                <a:tc>
                  <a:txBody>
                    <a:bodyPr/>
                    <a:lstStyle/>
                    <a:p>
                      <a:pPr algn="ctr"/>
                      <a:r>
                        <a:rPr lang="en-US" sz="1600" dirty="0" smtClean="0"/>
                        <a:t>0.425</a:t>
                      </a:r>
                      <a:endParaRPr lang="en-US" sz="1600" dirty="0"/>
                    </a:p>
                  </a:txBody>
                  <a:tcPr/>
                </a:tc>
                <a:tc>
                  <a:txBody>
                    <a:bodyPr/>
                    <a:lstStyle/>
                    <a:p>
                      <a:pPr algn="ctr"/>
                      <a:r>
                        <a:rPr lang="en-US" sz="1600" dirty="0" smtClean="0"/>
                        <a:t>0.55</a:t>
                      </a:r>
                      <a:endParaRPr lang="en-US" sz="1600" dirty="0"/>
                    </a:p>
                  </a:txBody>
                  <a:tcPr/>
                </a:tc>
                <a:tc>
                  <a:txBody>
                    <a:bodyPr/>
                    <a:lstStyle/>
                    <a:p>
                      <a:pPr algn="ctr"/>
                      <a:r>
                        <a:rPr lang="en-US" sz="1600" dirty="0" smtClean="0"/>
                        <a:t>0.3</a:t>
                      </a:r>
                      <a:endParaRPr lang="en-US" sz="1600" dirty="0"/>
                    </a:p>
                  </a:txBody>
                  <a:tcPr/>
                </a:tc>
              </a:tr>
            </a:tbl>
          </a:graphicData>
        </a:graphic>
      </p:graphicFrame>
      <p:sp>
        <p:nvSpPr>
          <p:cNvPr id="10" name="TextBox 9"/>
          <p:cNvSpPr txBox="1"/>
          <p:nvPr/>
        </p:nvSpPr>
        <p:spPr>
          <a:xfrm>
            <a:off x="2226727" y="3964305"/>
            <a:ext cx="5040263" cy="338554"/>
          </a:xfrm>
          <a:prstGeom prst="rect">
            <a:avLst/>
          </a:prstGeom>
          <a:noFill/>
        </p:spPr>
        <p:txBody>
          <a:bodyPr wrap="square" rtlCol="0">
            <a:spAutoFit/>
          </a:bodyPr>
          <a:lstStyle/>
          <a:p>
            <a:pPr algn="ctr"/>
            <a:r>
              <a:rPr lang="en-US" sz="1600" dirty="0" smtClean="0">
                <a:solidFill>
                  <a:schemeClr val="bg1"/>
                </a:solidFill>
              </a:rPr>
              <a:t>Various Metrics for Different Classifiers (Dataset2</a:t>
            </a:r>
            <a:r>
              <a:rPr lang="en-US" sz="1600" smtClean="0">
                <a:solidFill>
                  <a:schemeClr val="bg1"/>
                </a:solidFill>
              </a:rPr>
              <a:t>, survival)</a:t>
            </a:r>
            <a:endParaRPr lang="en-US" sz="1600" dirty="0">
              <a:solidFill>
                <a:schemeClr val="bg1"/>
              </a:solidFill>
            </a:endParaRPr>
          </a:p>
        </p:txBody>
      </p:sp>
    </p:spTree>
    <p:extLst>
      <p:ext uri="{BB962C8B-B14F-4D97-AF65-F5344CB8AC3E}">
        <p14:creationId xmlns:p14="http://schemas.microsoft.com/office/powerpoint/2010/main" val="2016186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444500"/>
            <a:ext cx="9144000" cy="5952744"/>
          </a:xfrm>
          <a:prstGeom prst="rect">
            <a:avLst/>
          </a:prstGeom>
          <a:noFill/>
        </p:spPr>
      </p:pic>
      <p:sp>
        <p:nvSpPr>
          <p:cNvPr id="3" name="Shape 1670"/>
          <p:cNvSpPr txBox="1">
            <a:spLocks/>
          </p:cNvSpPr>
          <p:nvPr/>
        </p:nvSpPr>
        <p:spPr>
          <a:xfrm>
            <a:off x="2693433" y="3257501"/>
            <a:ext cx="3076231" cy="742999"/>
          </a:xfrm>
          <a:prstGeom prst="rect">
            <a:avLst/>
          </a:prstGeom>
        </p:spPr>
        <p:txBody>
          <a:bodyPr vert="horz" lIns="91425" tIns="91425" rIns="91425" bIns="91425" rtlCol="0" anchor="t" anchorCtr="0">
            <a:noAutofit/>
          </a:bodyPr>
          <a:lstStyle>
            <a:lvl1pPr marL="0" indent="0" algn="l" defTabSz="457177" rtl="0" eaLnBrk="1" latinLnBrk="0" hangingPunct="1">
              <a:spcBef>
                <a:spcPct val="20000"/>
              </a:spcBef>
              <a:buFont typeface="Arial"/>
              <a:buNone/>
              <a:defRPr sz="3200" kern="1200">
                <a:solidFill>
                  <a:srgbClr val="262626"/>
                </a:solidFill>
                <a:latin typeface="+mn-lt"/>
                <a:ea typeface="+mn-ea"/>
                <a:cs typeface="+mn-cs"/>
              </a:defRPr>
            </a:lvl1pPr>
            <a:lvl2pPr marL="466322" indent="-285737" algn="l" defTabSz="457177" rtl="0" eaLnBrk="1" latinLnBrk="0" hangingPunct="1">
              <a:spcBef>
                <a:spcPct val="20000"/>
              </a:spcBef>
              <a:buFont typeface="Arial"/>
              <a:buChar char="•"/>
              <a:defRPr sz="2800" kern="1200">
                <a:solidFill>
                  <a:srgbClr val="262626"/>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fr-FR" sz="3600" b="1" dirty="0" smtClean="0"/>
              <a:t>SLIDES</a:t>
            </a:r>
            <a:endParaRPr lang="en" sz="3600" b="1" dirty="0"/>
          </a:p>
        </p:txBody>
      </p:sp>
      <p:sp>
        <p:nvSpPr>
          <p:cNvPr id="5" name="TextBox 4"/>
          <p:cNvSpPr txBox="1"/>
          <p:nvPr/>
        </p:nvSpPr>
        <p:spPr>
          <a:xfrm>
            <a:off x="2600669" y="2059340"/>
            <a:ext cx="4092787" cy="1569660"/>
          </a:xfrm>
          <a:prstGeom prst="rect">
            <a:avLst/>
          </a:prstGeom>
          <a:noFill/>
        </p:spPr>
        <p:txBody>
          <a:bodyPr wrap="none" rtlCol="0">
            <a:spAutoFit/>
          </a:bodyPr>
          <a:lstStyle/>
          <a:p>
            <a:r>
              <a:rPr lang="en-US" sz="9600" b="1" dirty="0" smtClean="0">
                <a:solidFill>
                  <a:schemeClr val="bg1"/>
                </a:solidFill>
                <a:latin typeface="+mj-lt"/>
              </a:rPr>
              <a:t>EXTRAS</a:t>
            </a:r>
            <a:endParaRPr lang="en-US" sz="9600" b="1" dirty="0">
              <a:solidFill>
                <a:schemeClr val="bg1"/>
              </a:solidFill>
              <a:latin typeface="+mj-lt"/>
            </a:endParaRPr>
          </a:p>
        </p:txBody>
      </p:sp>
    </p:spTree>
    <p:extLst>
      <p:ext uri="{BB962C8B-B14F-4D97-AF65-F5344CB8AC3E}">
        <p14:creationId xmlns:p14="http://schemas.microsoft.com/office/powerpoint/2010/main" val="1564962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b="1" dirty="0" smtClean="0"/>
              <a:t>Shape-based extraction</a:t>
            </a:r>
            <a:endParaRPr lang="en-US" b="1" dirty="0"/>
          </a:p>
        </p:txBody>
      </p:sp>
      <p:sp>
        <p:nvSpPr>
          <p:cNvPr id="13" name="Title 12"/>
          <p:cNvSpPr>
            <a:spLocks noGrp="1"/>
          </p:cNvSpPr>
          <p:nvPr>
            <p:ph type="title"/>
          </p:nvPr>
        </p:nvSpPr>
        <p:spPr/>
        <p:txBody>
          <a:bodyPr/>
          <a:lstStyle/>
          <a:p>
            <a:r>
              <a:rPr lang="en-US" b="1" dirty="0" smtClean="0"/>
              <a:t>Features extraction</a:t>
            </a:r>
            <a:endParaRPr lang="en-US" b="1" dirty="0"/>
          </a:p>
        </p:txBody>
      </p:sp>
      <p:sp>
        <p:nvSpPr>
          <p:cNvPr id="5" name="Content Placeholder 11"/>
          <p:cNvSpPr txBox="1">
            <a:spLocks/>
          </p:cNvSpPr>
          <p:nvPr/>
        </p:nvSpPr>
        <p:spPr>
          <a:xfrm>
            <a:off x="4" y="1525384"/>
            <a:ext cx="9143999" cy="4488928"/>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nSpc>
                <a:spcPct val="70000"/>
              </a:lnSpc>
              <a:buFont typeface="Arial"/>
              <a:buChar char="•"/>
            </a:pPr>
            <a:r>
              <a:rPr lang="en-US" sz="1600" dirty="0" smtClean="0"/>
              <a:t>Mathematical formulation of shape features-</a:t>
            </a:r>
            <a:endParaRPr lang="en-US" sz="1600" dirty="0"/>
          </a:p>
          <a:p>
            <a:pPr marL="457200" indent="-457200">
              <a:lnSpc>
                <a:spcPct val="150000"/>
              </a:lnSpc>
              <a:buFont typeface="+mj-lt"/>
              <a:buAutoNum type="arabicPeriod"/>
            </a:pPr>
            <a:r>
              <a:rPr lang="en-US" sz="1700" dirty="0" smtClean="0"/>
              <a:t>Area -  </a:t>
            </a:r>
            <a:endParaRPr lang="en-US" sz="1700" dirty="0"/>
          </a:p>
          <a:p>
            <a:pPr marL="457200" indent="-457200">
              <a:lnSpc>
                <a:spcPct val="150000"/>
              </a:lnSpc>
              <a:buFont typeface="+mj-lt"/>
              <a:buAutoNum type="arabicPeriod"/>
            </a:pPr>
            <a:r>
              <a:rPr lang="en-US" sz="1700" dirty="0"/>
              <a:t>Major </a:t>
            </a:r>
            <a:r>
              <a:rPr lang="en-US" sz="1700" dirty="0" smtClean="0"/>
              <a:t>Axis - </a:t>
            </a:r>
            <a:endParaRPr lang="en-US" sz="1700" dirty="0"/>
          </a:p>
          <a:p>
            <a:pPr marL="457200" indent="-457200">
              <a:lnSpc>
                <a:spcPct val="150000"/>
              </a:lnSpc>
              <a:buFont typeface="+mj-lt"/>
              <a:buAutoNum type="arabicPeriod"/>
            </a:pPr>
            <a:r>
              <a:rPr lang="en-US" sz="1700" dirty="0"/>
              <a:t>Minor </a:t>
            </a:r>
            <a:r>
              <a:rPr lang="en-US" sz="1700" dirty="0" smtClean="0"/>
              <a:t>Axis -</a:t>
            </a:r>
            <a:endParaRPr lang="en-US" sz="1700" dirty="0"/>
          </a:p>
          <a:p>
            <a:pPr marL="457200" indent="-457200">
              <a:lnSpc>
                <a:spcPct val="150000"/>
              </a:lnSpc>
              <a:buFont typeface="+mj-lt"/>
              <a:buAutoNum type="arabicPeriod"/>
            </a:pPr>
            <a:r>
              <a:rPr lang="en-US" sz="1700" dirty="0" smtClean="0"/>
              <a:t>Eccentricity - </a:t>
            </a:r>
            <a:endParaRPr lang="en-US" sz="1700" dirty="0"/>
          </a:p>
          <a:p>
            <a:pPr marL="457200" indent="-457200">
              <a:lnSpc>
                <a:spcPct val="150000"/>
              </a:lnSpc>
              <a:buFont typeface="+mj-lt"/>
              <a:buAutoNum type="arabicPeriod"/>
            </a:pPr>
            <a:r>
              <a:rPr lang="en-US" sz="1700" dirty="0" smtClean="0"/>
              <a:t>Orientation - </a:t>
            </a:r>
            <a:endParaRPr lang="en-US" sz="1700" dirty="0"/>
          </a:p>
          <a:p>
            <a:pPr marL="457200" indent="-457200">
              <a:lnSpc>
                <a:spcPct val="150000"/>
              </a:lnSpc>
              <a:buFont typeface="+mj-lt"/>
              <a:buAutoNum type="arabicPeriod"/>
            </a:pPr>
            <a:r>
              <a:rPr lang="en-US" sz="1700" dirty="0"/>
              <a:t>Convex </a:t>
            </a:r>
            <a:r>
              <a:rPr lang="en-US" sz="1700" dirty="0" smtClean="0"/>
              <a:t>area - </a:t>
            </a:r>
            <a:endParaRPr lang="en-US" sz="1700" dirty="0"/>
          </a:p>
          <a:p>
            <a:pPr marL="457200" indent="-457200">
              <a:lnSpc>
                <a:spcPct val="150000"/>
              </a:lnSpc>
              <a:buFont typeface="+mj-lt"/>
              <a:buAutoNum type="arabicPeriod"/>
            </a:pPr>
            <a:r>
              <a:rPr lang="en-US" sz="1700" dirty="0" smtClean="0"/>
              <a:t>Solidity - </a:t>
            </a:r>
            <a:endParaRPr lang="en-US" sz="1700" dirty="0"/>
          </a:p>
          <a:p>
            <a:pPr marL="457200" indent="-457200">
              <a:lnSpc>
                <a:spcPct val="150000"/>
              </a:lnSpc>
              <a:buFont typeface="+mj-lt"/>
              <a:buAutoNum type="arabicPeriod"/>
            </a:pPr>
            <a:r>
              <a:rPr lang="en-US" sz="1700" dirty="0"/>
              <a:t>Filled </a:t>
            </a:r>
            <a:r>
              <a:rPr lang="en-US" sz="1700" dirty="0" smtClean="0"/>
              <a:t>Area - </a:t>
            </a:r>
            <a:endParaRPr lang="en-US" sz="1700" dirty="0"/>
          </a:p>
          <a:p>
            <a:pPr marL="457200" indent="-457200">
              <a:lnSpc>
                <a:spcPct val="150000"/>
              </a:lnSpc>
              <a:buFont typeface="+mj-lt"/>
              <a:buAutoNum type="arabicPeriod"/>
            </a:pPr>
            <a:r>
              <a:rPr lang="en-US" sz="1700" dirty="0"/>
              <a:t>Euler </a:t>
            </a:r>
            <a:r>
              <a:rPr lang="en-US" sz="1700" dirty="0" smtClean="0"/>
              <a:t>Number – </a:t>
            </a:r>
            <a:endParaRPr lang="en-US" sz="1700" dirty="0"/>
          </a:p>
        </p:txBody>
      </p:sp>
      <p:pic>
        <p:nvPicPr>
          <p:cNvPr id="2" name="Picture 1" descr="Screenshot 2016-04-04 08.38.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333" y="1968606"/>
            <a:ext cx="1876778" cy="448538"/>
          </a:xfrm>
          <a:prstGeom prst="rect">
            <a:avLst/>
          </a:prstGeom>
        </p:spPr>
      </p:pic>
      <p:pic>
        <p:nvPicPr>
          <p:cNvPr id="6" name="Picture 5" descr="Screenshot 2016-04-04 08.38.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889" y="2417144"/>
            <a:ext cx="3927826" cy="843995"/>
          </a:xfrm>
          <a:prstGeom prst="rect">
            <a:avLst/>
          </a:prstGeom>
        </p:spPr>
      </p:pic>
      <p:pic>
        <p:nvPicPr>
          <p:cNvPr id="7" name="Picture 6" descr="Screenshot 2016-04-04 08.38.5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669" y="3261139"/>
            <a:ext cx="2410883" cy="620828"/>
          </a:xfrm>
          <a:prstGeom prst="rect">
            <a:avLst/>
          </a:prstGeom>
        </p:spPr>
      </p:pic>
      <p:pic>
        <p:nvPicPr>
          <p:cNvPr id="8" name="Picture 7" descr="Screenshot 2016-04-04 08.39.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891" y="3783189"/>
            <a:ext cx="3679824" cy="802515"/>
          </a:xfrm>
          <a:prstGeom prst="rect">
            <a:avLst/>
          </a:prstGeom>
        </p:spPr>
      </p:pic>
      <p:pic>
        <p:nvPicPr>
          <p:cNvPr id="9" name="Picture 8" descr="Screenshot 2016-04-04 08.39.2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0073" y="4514144"/>
            <a:ext cx="3416300" cy="482600"/>
          </a:xfrm>
          <a:prstGeom prst="rect">
            <a:avLst/>
          </a:prstGeom>
        </p:spPr>
      </p:pic>
      <p:pic>
        <p:nvPicPr>
          <p:cNvPr id="10" name="Picture 9" descr="Screenshot 2016-04-04 08.39.3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0890" y="4991806"/>
            <a:ext cx="1836209" cy="506929"/>
          </a:xfrm>
          <a:prstGeom prst="rect">
            <a:avLst/>
          </a:prstGeom>
        </p:spPr>
      </p:pic>
      <p:pic>
        <p:nvPicPr>
          <p:cNvPr id="11" name="Picture 10" descr="Screenshot 2016-04-04 08.39.4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0780" y="5557112"/>
            <a:ext cx="2870200" cy="457200"/>
          </a:xfrm>
          <a:prstGeom prst="rect">
            <a:avLst/>
          </a:prstGeom>
        </p:spPr>
      </p:pic>
      <p:pic>
        <p:nvPicPr>
          <p:cNvPr id="14" name="Picture 13" descr="Screenshot 2016-04-04 08.39.4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0073" y="6022788"/>
            <a:ext cx="2819400" cy="330200"/>
          </a:xfrm>
          <a:prstGeom prst="rect">
            <a:avLst/>
          </a:prstGeom>
        </p:spPr>
      </p:pic>
      <p:sp>
        <p:nvSpPr>
          <p:cNvPr id="15" name="TextBox 14"/>
          <p:cNvSpPr txBox="1"/>
          <p:nvPr/>
        </p:nvSpPr>
        <p:spPr>
          <a:xfrm>
            <a:off x="5954889" y="1383643"/>
            <a:ext cx="2483555" cy="1077218"/>
          </a:xfrm>
          <a:prstGeom prst="rect">
            <a:avLst/>
          </a:prstGeom>
          <a:noFill/>
        </p:spPr>
        <p:txBody>
          <a:bodyPr wrap="square" rtlCol="0">
            <a:spAutoFit/>
          </a:bodyPr>
          <a:lstStyle/>
          <a:p>
            <a:pPr algn="just"/>
            <a:r>
              <a:rPr lang="en-US" sz="1600" dirty="0" smtClean="0">
                <a:solidFill>
                  <a:srgbClr val="000000"/>
                </a:solidFill>
              </a:rPr>
              <a:t>Where omega(</a:t>
            </a:r>
            <a:r>
              <a:rPr lang="en-US" sz="1600" dirty="0" err="1" smtClean="0">
                <a:solidFill>
                  <a:srgbClr val="000000"/>
                </a:solidFill>
              </a:rPr>
              <a:t>n,m</a:t>
            </a:r>
            <a:r>
              <a:rPr lang="en-US" sz="1600" dirty="0" smtClean="0">
                <a:solidFill>
                  <a:srgbClr val="000000"/>
                </a:solidFill>
              </a:rPr>
              <a:t>) is the object mask, mxx and </a:t>
            </a:r>
            <a:r>
              <a:rPr lang="en-US" sz="1600" dirty="0" err="1" smtClean="0">
                <a:solidFill>
                  <a:srgbClr val="000000"/>
                </a:solidFill>
              </a:rPr>
              <a:t>myy</a:t>
            </a:r>
            <a:r>
              <a:rPr lang="en-US" sz="1600" dirty="0" smtClean="0">
                <a:solidFill>
                  <a:srgbClr val="000000"/>
                </a:solidFill>
              </a:rPr>
              <a:t> indicate second moments of x and y</a:t>
            </a:r>
            <a:endParaRPr lang="en-US" sz="1600" dirty="0">
              <a:solidFill>
                <a:srgbClr val="000000"/>
              </a:solidFill>
            </a:endParaRPr>
          </a:p>
        </p:txBody>
      </p:sp>
    </p:spTree>
    <p:extLst>
      <p:ext uri="{BB962C8B-B14F-4D97-AF65-F5344CB8AC3E}">
        <p14:creationId xmlns:p14="http://schemas.microsoft.com/office/powerpoint/2010/main" val="1968903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b="1" dirty="0" smtClean="0"/>
              <a:t>Shape-based extraction</a:t>
            </a:r>
            <a:endParaRPr lang="en-US" b="1" dirty="0"/>
          </a:p>
        </p:txBody>
      </p:sp>
      <p:sp>
        <p:nvSpPr>
          <p:cNvPr id="13" name="Title 12"/>
          <p:cNvSpPr>
            <a:spLocks noGrp="1"/>
          </p:cNvSpPr>
          <p:nvPr>
            <p:ph type="title"/>
          </p:nvPr>
        </p:nvSpPr>
        <p:spPr/>
        <p:txBody>
          <a:bodyPr/>
          <a:lstStyle/>
          <a:p>
            <a:r>
              <a:rPr lang="en-US" b="1" dirty="0" smtClean="0"/>
              <a:t>Features extraction</a:t>
            </a:r>
            <a:endParaRPr lang="en-US" b="1" dirty="0"/>
          </a:p>
        </p:txBody>
      </p:sp>
      <p:sp>
        <p:nvSpPr>
          <p:cNvPr id="5" name="Content Placeholder 11"/>
          <p:cNvSpPr txBox="1">
            <a:spLocks/>
          </p:cNvSpPr>
          <p:nvPr/>
        </p:nvSpPr>
        <p:spPr>
          <a:xfrm>
            <a:off x="4" y="1525384"/>
            <a:ext cx="9143999" cy="4488928"/>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nSpc>
                <a:spcPct val="70000"/>
              </a:lnSpc>
              <a:buFont typeface="Arial"/>
              <a:buChar char="•"/>
            </a:pPr>
            <a:r>
              <a:rPr lang="en-US" sz="1600" dirty="0" smtClean="0"/>
              <a:t>Mathematical formulation of shape features-</a:t>
            </a:r>
          </a:p>
          <a:p>
            <a:pPr marL="180585" lvl="1" indent="0">
              <a:lnSpc>
                <a:spcPct val="150000"/>
              </a:lnSpc>
              <a:buNone/>
            </a:pPr>
            <a:r>
              <a:rPr lang="en-US" sz="1600" dirty="0" smtClean="0"/>
              <a:t>10. Extent - </a:t>
            </a:r>
          </a:p>
          <a:p>
            <a:pPr marL="180585" lvl="1" indent="0">
              <a:lnSpc>
                <a:spcPct val="150000"/>
              </a:lnSpc>
              <a:buNone/>
            </a:pPr>
            <a:r>
              <a:rPr lang="en-US" sz="1600" dirty="0" smtClean="0"/>
              <a:t>11. Perimeter -  </a:t>
            </a:r>
            <a:endParaRPr lang="en-US" sz="1600" dirty="0"/>
          </a:p>
        </p:txBody>
      </p:sp>
      <p:pic>
        <p:nvPicPr>
          <p:cNvPr id="3" name="Picture 2" descr="Screenshot 2016-04-04 08.39.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133" y="1889478"/>
            <a:ext cx="1930400" cy="482600"/>
          </a:xfrm>
          <a:prstGeom prst="rect">
            <a:avLst/>
          </a:prstGeom>
        </p:spPr>
      </p:pic>
      <p:pic>
        <p:nvPicPr>
          <p:cNvPr id="4" name="Picture 3" descr="Screenshot 2016-04-04 08.40.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50" y="2253544"/>
            <a:ext cx="4889500" cy="685800"/>
          </a:xfrm>
          <a:prstGeom prst="rect">
            <a:avLst/>
          </a:prstGeom>
        </p:spPr>
      </p:pic>
      <p:sp>
        <p:nvSpPr>
          <p:cNvPr id="7" name="TextBox 6"/>
          <p:cNvSpPr txBox="1"/>
          <p:nvPr/>
        </p:nvSpPr>
        <p:spPr>
          <a:xfrm>
            <a:off x="8356349" y="6040627"/>
            <a:ext cx="588476" cy="246221"/>
          </a:xfrm>
          <a:prstGeom prst="rect">
            <a:avLst/>
          </a:prstGeom>
          <a:noFill/>
        </p:spPr>
        <p:txBody>
          <a:bodyPr wrap="square" rtlCol="0">
            <a:spAutoFit/>
          </a:bodyPr>
          <a:lstStyle/>
          <a:p>
            <a:r>
              <a:rPr lang="en-US" sz="1000" dirty="0" smtClean="0">
                <a:solidFill>
                  <a:schemeClr val="bg1"/>
                </a:solidFill>
                <a:hlinkClick r:id="rId5" action="ppaction://hlinksldjump"/>
              </a:rPr>
              <a:t>Link</a:t>
            </a:r>
            <a:endParaRPr lang="en-US" sz="1000" dirty="0">
              <a:solidFill>
                <a:schemeClr val="bg1"/>
              </a:solidFill>
            </a:endParaRPr>
          </a:p>
        </p:txBody>
      </p:sp>
    </p:spTree>
    <p:extLst>
      <p:ext uri="{BB962C8B-B14F-4D97-AF65-F5344CB8AC3E}">
        <p14:creationId xmlns:p14="http://schemas.microsoft.com/office/powerpoint/2010/main" val="726521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TEXTURE-BASED extraction</a:t>
            </a:r>
            <a:endParaRPr lang="en-US" b="1" dirty="0"/>
          </a:p>
        </p:txBody>
      </p:sp>
      <p:sp>
        <p:nvSpPr>
          <p:cNvPr id="4" name="Content Placeholder 11"/>
          <p:cNvSpPr txBox="1">
            <a:spLocks/>
          </p:cNvSpPr>
          <p:nvPr/>
        </p:nvSpPr>
        <p:spPr>
          <a:xfrm>
            <a:off x="152405" y="1151473"/>
            <a:ext cx="3578768" cy="51646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r>
              <a:rPr lang="de-DE" sz="1600" dirty="0" err="1" smtClean="0"/>
              <a:t>Autocorrelation</a:t>
            </a:r>
            <a:endParaRPr lang="de-DE" sz="1600" dirty="0" smtClean="0"/>
          </a:p>
          <a:p>
            <a:r>
              <a:rPr lang="de-DE" sz="1600" dirty="0" err="1" smtClean="0"/>
              <a:t>Contrast</a:t>
            </a:r>
            <a:endParaRPr lang="de-DE" sz="1600" dirty="0" smtClean="0"/>
          </a:p>
          <a:p>
            <a:r>
              <a:rPr lang="de-DE" sz="1600" dirty="0" err="1" smtClean="0"/>
              <a:t>Correlation</a:t>
            </a:r>
            <a:endParaRPr lang="de-DE" sz="1600" dirty="0" smtClean="0"/>
          </a:p>
          <a:p>
            <a:r>
              <a:rPr lang="de-DE" sz="1600" dirty="0" smtClean="0"/>
              <a:t>Cluster </a:t>
            </a:r>
            <a:r>
              <a:rPr lang="de-DE" sz="1600" dirty="0" err="1" smtClean="0"/>
              <a:t>Prominence</a:t>
            </a:r>
            <a:endParaRPr lang="de-DE" sz="1600" dirty="0" smtClean="0"/>
          </a:p>
          <a:p>
            <a:r>
              <a:rPr lang="de-DE" sz="1600" dirty="0" smtClean="0"/>
              <a:t>Cluster </a:t>
            </a:r>
            <a:r>
              <a:rPr lang="de-DE" sz="1600" dirty="0" err="1" smtClean="0"/>
              <a:t>Shade</a:t>
            </a:r>
            <a:endParaRPr lang="de-DE" sz="1600" dirty="0" smtClean="0"/>
          </a:p>
          <a:p>
            <a:r>
              <a:rPr lang="de-DE" sz="1600" dirty="0" err="1" smtClean="0"/>
              <a:t>Dissimilarity</a:t>
            </a:r>
            <a:endParaRPr lang="de-DE" sz="1600" dirty="0" smtClean="0"/>
          </a:p>
          <a:p>
            <a:r>
              <a:rPr lang="de-DE" sz="1600" dirty="0" err="1" smtClean="0"/>
              <a:t>Energy</a:t>
            </a:r>
            <a:r>
              <a:rPr lang="de-DE" sz="1600" dirty="0" smtClean="0"/>
              <a:t> (angular </a:t>
            </a:r>
            <a:r>
              <a:rPr lang="de-DE" sz="1600" dirty="0" err="1" smtClean="0"/>
              <a:t>second</a:t>
            </a:r>
            <a:r>
              <a:rPr lang="de-DE" sz="1600" dirty="0" smtClean="0"/>
              <a:t> </a:t>
            </a:r>
            <a:r>
              <a:rPr lang="de-DE" sz="1600" dirty="0" err="1" smtClean="0"/>
              <a:t>moment</a:t>
            </a:r>
            <a:r>
              <a:rPr lang="de-DE" sz="1600" dirty="0" smtClean="0"/>
              <a:t>)</a:t>
            </a:r>
          </a:p>
          <a:p>
            <a:r>
              <a:rPr lang="de-DE" sz="1600" dirty="0" err="1" smtClean="0"/>
              <a:t>Entropy</a:t>
            </a:r>
            <a:endParaRPr lang="de-DE" sz="1600" dirty="0" smtClean="0"/>
          </a:p>
          <a:p>
            <a:r>
              <a:rPr lang="de-DE" sz="1600" dirty="0" err="1" smtClean="0"/>
              <a:t>Homogeneity</a:t>
            </a:r>
            <a:endParaRPr lang="de-DE" sz="1600" dirty="0" smtClean="0"/>
          </a:p>
          <a:p>
            <a:r>
              <a:rPr lang="de-DE" sz="1600" dirty="0" smtClean="0"/>
              <a:t>Maximum </a:t>
            </a:r>
            <a:r>
              <a:rPr lang="de-DE" sz="1600" dirty="0" err="1" smtClean="0"/>
              <a:t>Probability</a:t>
            </a:r>
            <a:endParaRPr lang="de-DE" sz="1600" dirty="0" smtClean="0"/>
          </a:p>
          <a:p>
            <a:r>
              <a:rPr lang="de-DE" sz="1600" dirty="0" err="1" smtClean="0"/>
              <a:t>Variance</a:t>
            </a:r>
            <a:endParaRPr lang="de-DE" sz="1600" dirty="0" smtClean="0"/>
          </a:p>
          <a:p>
            <a:r>
              <a:rPr lang="en-US" sz="1600" dirty="0" smtClean="0"/>
              <a:t>Information measure of correlation</a:t>
            </a:r>
          </a:p>
          <a:p>
            <a:r>
              <a:rPr lang="en-US" sz="1600" dirty="0" smtClean="0"/>
              <a:t>Inverse difference</a:t>
            </a:r>
          </a:p>
          <a:p>
            <a:r>
              <a:rPr lang="en-US" sz="1600" dirty="0" smtClean="0"/>
              <a:t>Inverse difference moment</a:t>
            </a:r>
            <a:endParaRPr lang="en-US" sz="1600" dirty="0"/>
          </a:p>
        </p:txBody>
      </p:sp>
      <p:pic>
        <p:nvPicPr>
          <p:cNvPr id="2" name="Picture 1"/>
          <p:cNvPicPr>
            <a:picLocks noChangeAspect="1"/>
          </p:cNvPicPr>
          <p:nvPr/>
        </p:nvPicPr>
        <p:blipFill>
          <a:blip r:embed="rId3"/>
          <a:stretch>
            <a:fillRect/>
          </a:stretch>
        </p:blipFill>
        <p:spPr>
          <a:xfrm>
            <a:off x="1860410" y="1163748"/>
            <a:ext cx="1217327" cy="441907"/>
          </a:xfrm>
          <a:prstGeom prst="rect">
            <a:avLst/>
          </a:prstGeom>
        </p:spPr>
      </p:pic>
      <p:pic>
        <p:nvPicPr>
          <p:cNvPr id="3" name="Picture 2"/>
          <p:cNvPicPr>
            <a:picLocks noChangeAspect="1"/>
          </p:cNvPicPr>
          <p:nvPr/>
        </p:nvPicPr>
        <p:blipFill>
          <a:blip r:embed="rId4"/>
          <a:stretch>
            <a:fillRect/>
          </a:stretch>
        </p:blipFill>
        <p:spPr>
          <a:xfrm>
            <a:off x="1448270" y="1715244"/>
            <a:ext cx="1473349" cy="549031"/>
          </a:xfrm>
          <a:prstGeom prst="rect">
            <a:avLst/>
          </a:prstGeom>
        </p:spPr>
      </p:pic>
      <p:pic>
        <p:nvPicPr>
          <p:cNvPr id="5" name="Picture 4"/>
          <p:cNvPicPr>
            <a:picLocks noChangeAspect="1"/>
          </p:cNvPicPr>
          <p:nvPr/>
        </p:nvPicPr>
        <p:blipFill>
          <a:blip r:embed="rId5"/>
          <a:stretch>
            <a:fillRect/>
          </a:stretch>
        </p:blipFill>
        <p:spPr>
          <a:xfrm>
            <a:off x="2120207" y="2264275"/>
            <a:ext cx="2345473" cy="444218"/>
          </a:xfrm>
          <a:prstGeom prst="rect">
            <a:avLst/>
          </a:prstGeom>
        </p:spPr>
      </p:pic>
      <p:pic>
        <p:nvPicPr>
          <p:cNvPr id="6" name="Picture 5"/>
          <p:cNvPicPr>
            <a:picLocks noChangeAspect="1"/>
          </p:cNvPicPr>
          <p:nvPr/>
        </p:nvPicPr>
        <p:blipFill>
          <a:blip r:embed="rId6"/>
          <a:stretch>
            <a:fillRect/>
          </a:stretch>
        </p:blipFill>
        <p:spPr>
          <a:xfrm>
            <a:off x="1626225" y="2686090"/>
            <a:ext cx="2127250" cy="388243"/>
          </a:xfrm>
          <a:prstGeom prst="rect">
            <a:avLst/>
          </a:prstGeom>
        </p:spPr>
      </p:pic>
      <p:pic>
        <p:nvPicPr>
          <p:cNvPr id="7" name="Picture 6"/>
          <p:cNvPicPr>
            <a:picLocks noChangeAspect="1"/>
          </p:cNvPicPr>
          <p:nvPr/>
        </p:nvPicPr>
        <p:blipFill>
          <a:blip r:embed="rId7"/>
          <a:stretch>
            <a:fillRect/>
          </a:stretch>
        </p:blipFill>
        <p:spPr>
          <a:xfrm>
            <a:off x="3226037" y="3423999"/>
            <a:ext cx="1121782" cy="419598"/>
          </a:xfrm>
          <a:prstGeom prst="rect">
            <a:avLst/>
          </a:prstGeom>
        </p:spPr>
      </p:pic>
      <p:pic>
        <p:nvPicPr>
          <p:cNvPr id="8" name="Picture 7"/>
          <p:cNvPicPr>
            <a:picLocks noChangeAspect="1"/>
          </p:cNvPicPr>
          <p:nvPr/>
        </p:nvPicPr>
        <p:blipFill>
          <a:blip r:embed="rId8"/>
          <a:stretch>
            <a:fillRect/>
          </a:stretch>
        </p:blipFill>
        <p:spPr>
          <a:xfrm>
            <a:off x="1136963" y="3754488"/>
            <a:ext cx="1939848" cy="409251"/>
          </a:xfrm>
          <a:prstGeom prst="rect">
            <a:avLst/>
          </a:prstGeom>
        </p:spPr>
      </p:pic>
      <p:pic>
        <p:nvPicPr>
          <p:cNvPr id="9" name="Picture 8"/>
          <p:cNvPicPr>
            <a:picLocks noChangeAspect="1"/>
          </p:cNvPicPr>
          <p:nvPr/>
        </p:nvPicPr>
        <p:blipFill>
          <a:blip r:embed="rId9"/>
          <a:stretch>
            <a:fillRect/>
          </a:stretch>
        </p:blipFill>
        <p:spPr>
          <a:xfrm>
            <a:off x="2294756" y="4526588"/>
            <a:ext cx="908979" cy="314993"/>
          </a:xfrm>
          <a:prstGeom prst="rect">
            <a:avLst/>
          </a:prstGeom>
        </p:spPr>
      </p:pic>
      <p:grpSp>
        <p:nvGrpSpPr>
          <p:cNvPr id="15" name="Group 14"/>
          <p:cNvGrpSpPr/>
          <p:nvPr/>
        </p:nvGrpSpPr>
        <p:grpSpPr>
          <a:xfrm>
            <a:off x="1964019" y="5476527"/>
            <a:ext cx="1115896" cy="461425"/>
            <a:chOff x="1964019" y="5476527"/>
            <a:chExt cx="1115896" cy="461425"/>
          </a:xfrm>
        </p:grpSpPr>
        <p:pic>
          <p:nvPicPr>
            <p:cNvPr id="11" name="Picture 10"/>
            <p:cNvPicPr>
              <a:picLocks noChangeAspect="1"/>
            </p:cNvPicPr>
            <p:nvPr/>
          </p:nvPicPr>
          <p:blipFill rotWithShape="1">
            <a:blip r:embed="rId10"/>
            <a:srcRect t="9234" b="9617"/>
            <a:stretch/>
          </p:blipFill>
          <p:spPr>
            <a:xfrm>
              <a:off x="1964019" y="5505952"/>
              <a:ext cx="1115896" cy="432000"/>
            </a:xfrm>
            <a:prstGeom prst="rect">
              <a:avLst/>
            </a:prstGeom>
          </p:spPr>
        </p:pic>
        <p:pic>
          <p:nvPicPr>
            <p:cNvPr id="14" name="Picture 13"/>
            <p:cNvPicPr>
              <a:picLocks noChangeAspect="1"/>
            </p:cNvPicPr>
            <p:nvPr/>
          </p:nvPicPr>
          <p:blipFill>
            <a:blip r:embed="rId11"/>
            <a:stretch>
              <a:fillRect/>
            </a:stretch>
          </p:blipFill>
          <p:spPr>
            <a:xfrm>
              <a:off x="2413233" y="5476527"/>
              <a:ext cx="452546" cy="239583"/>
            </a:xfrm>
            <a:prstGeom prst="rect">
              <a:avLst/>
            </a:prstGeom>
          </p:spPr>
        </p:pic>
      </p:grpSp>
      <p:grpSp>
        <p:nvGrpSpPr>
          <p:cNvPr id="22" name="Group 21"/>
          <p:cNvGrpSpPr/>
          <p:nvPr/>
        </p:nvGrpSpPr>
        <p:grpSpPr>
          <a:xfrm>
            <a:off x="5015421" y="1151473"/>
            <a:ext cx="3578768" cy="1338510"/>
            <a:chOff x="5015421" y="1151473"/>
            <a:chExt cx="3578768" cy="1338510"/>
          </a:xfrm>
        </p:grpSpPr>
        <p:sp>
          <p:nvSpPr>
            <p:cNvPr id="17" name="Content Placeholder 11"/>
            <p:cNvSpPr txBox="1">
              <a:spLocks/>
            </p:cNvSpPr>
            <p:nvPr/>
          </p:nvSpPr>
          <p:spPr>
            <a:xfrm>
              <a:off x="5015421" y="1151473"/>
              <a:ext cx="3578768" cy="1338510"/>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r>
                <a:rPr lang="fr-FR" sz="1600" dirty="0" err="1" smtClean="0"/>
                <a:t>Where</a:t>
              </a:r>
              <a:r>
                <a:rPr lang="fr-FR" sz="1600" dirty="0" smtClean="0"/>
                <a:t>         ,       ,        and       are </a:t>
              </a:r>
              <a:r>
                <a:rPr lang="fr-FR" sz="1600" dirty="0" err="1" smtClean="0"/>
                <a:t>respectively</a:t>
              </a:r>
              <a:r>
                <a:rPr lang="fr-FR" sz="1600" dirty="0" smtClean="0"/>
                <a:t> the </a:t>
              </a:r>
              <a:r>
                <a:rPr lang="fr-FR" sz="1600" dirty="0" err="1" smtClean="0"/>
                <a:t>mean</a:t>
              </a:r>
              <a:r>
                <a:rPr lang="fr-FR" sz="1600" dirty="0" smtClean="0"/>
                <a:t> and the standard </a:t>
              </a:r>
              <a:r>
                <a:rPr lang="fr-FR" sz="1600" dirty="0" err="1" smtClean="0"/>
                <a:t>deviation</a:t>
              </a:r>
              <a:r>
                <a:rPr lang="fr-FR" sz="1600" dirty="0" smtClean="0"/>
                <a:t> of the </a:t>
              </a:r>
              <a:r>
                <a:rPr lang="fr-FR" sz="1600" dirty="0" err="1" smtClean="0"/>
                <a:t>rows</a:t>
              </a:r>
              <a:r>
                <a:rPr lang="fr-FR" sz="1600" dirty="0" smtClean="0"/>
                <a:t> and </a:t>
              </a:r>
              <a:r>
                <a:rPr lang="fr-FR" sz="1600" dirty="0" err="1" smtClean="0"/>
                <a:t>columns</a:t>
              </a:r>
              <a:r>
                <a:rPr lang="fr-FR" sz="1600" dirty="0" smtClean="0"/>
                <a:t> of the matrix p(</a:t>
              </a:r>
              <a:r>
                <a:rPr lang="fr-FR" sz="1600" dirty="0" err="1" smtClean="0"/>
                <a:t>i,j</a:t>
              </a:r>
              <a:r>
                <a:rPr lang="fr-FR" sz="1600" dirty="0" smtClean="0"/>
                <a:t>), </a:t>
              </a:r>
              <a:r>
                <a:rPr lang="fr-FR" sz="1600" dirty="0" err="1" smtClean="0"/>
                <a:t>which</a:t>
              </a:r>
              <a:r>
                <a:rPr lang="fr-FR" sz="1600" dirty="0" smtClean="0"/>
                <a:t> </a:t>
              </a:r>
              <a:r>
                <a:rPr lang="fr-FR" sz="1600" dirty="0" err="1" smtClean="0"/>
                <a:t>is</a:t>
              </a:r>
              <a:r>
                <a:rPr lang="fr-FR" sz="1600" dirty="0" smtClean="0"/>
                <a:t> the (</a:t>
              </a:r>
              <a:r>
                <a:rPr lang="fr-FR" sz="1600" dirty="0" err="1" smtClean="0"/>
                <a:t>i,j</a:t>
              </a:r>
              <a:r>
                <a:rPr lang="fr-FR" sz="1600" dirty="0" smtClean="0"/>
                <a:t>)th entry of the GLCM.</a:t>
              </a:r>
              <a:endParaRPr lang="en-US" sz="1600" dirty="0"/>
            </a:p>
          </p:txBody>
        </p:sp>
        <p:pic>
          <p:nvPicPr>
            <p:cNvPr id="18" name="Picture 17"/>
            <p:cNvPicPr>
              <a:picLocks noChangeAspect="1"/>
            </p:cNvPicPr>
            <p:nvPr/>
          </p:nvPicPr>
          <p:blipFill>
            <a:blip r:embed="rId12"/>
            <a:stretch>
              <a:fillRect/>
            </a:stretch>
          </p:blipFill>
          <p:spPr>
            <a:xfrm>
              <a:off x="5872675" y="1204165"/>
              <a:ext cx="381000" cy="304800"/>
            </a:xfrm>
            <a:prstGeom prst="rect">
              <a:avLst/>
            </a:prstGeom>
          </p:spPr>
        </p:pic>
        <p:pic>
          <p:nvPicPr>
            <p:cNvPr id="19" name="Picture 18"/>
            <p:cNvPicPr>
              <a:picLocks noChangeAspect="1"/>
            </p:cNvPicPr>
            <p:nvPr/>
          </p:nvPicPr>
          <p:blipFill>
            <a:blip r:embed="rId13"/>
            <a:stretch>
              <a:fillRect/>
            </a:stretch>
          </p:blipFill>
          <p:spPr>
            <a:xfrm>
              <a:off x="6315796" y="1231187"/>
              <a:ext cx="311727" cy="242455"/>
            </a:xfrm>
            <a:prstGeom prst="rect">
              <a:avLst/>
            </a:prstGeom>
          </p:spPr>
        </p:pic>
        <p:pic>
          <p:nvPicPr>
            <p:cNvPr id="20" name="Picture 19"/>
            <p:cNvPicPr>
              <a:picLocks noChangeAspect="1"/>
            </p:cNvPicPr>
            <p:nvPr/>
          </p:nvPicPr>
          <p:blipFill>
            <a:blip r:embed="rId14"/>
            <a:stretch>
              <a:fillRect/>
            </a:stretch>
          </p:blipFill>
          <p:spPr>
            <a:xfrm>
              <a:off x="6689644" y="1218677"/>
              <a:ext cx="317500" cy="254000"/>
            </a:xfrm>
            <a:prstGeom prst="rect">
              <a:avLst/>
            </a:prstGeom>
          </p:spPr>
        </p:pic>
        <p:pic>
          <p:nvPicPr>
            <p:cNvPr id="21" name="Picture 20"/>
            <p:cNvPicPr>
              <a:picLocks noChangeAspect="1"/>
            </p:cNvPicPr>
            <p:nvPr/>
          </p:nvPicPr>
          <p:blipFill>
            <a:blip r:embed="rId15"/>
            <a:stretch>
              <a:fillRect/>
            </a:stretch>
          </p:blipFill>
          <p:spPr>
            <a:xfrm>
              <a:off x="7376349" y="1216865"/>
              <a:ext cx="304800" cy="279400"/>
            </a:xfrm>
            <a:prstGeom prst="rect">
              <a:avLst/>
            </a:prstGeom>
          </p:spPr>
        </p:pic>
      </p:grpSp>
    </p:spTree>
    <p:extLst>
      <p:ext uri="{BB962C8B-B14F-4D97-AF65-F5344CB8AC3E}">
        <p14:creationId xmlns:p14="http://schemas.microsoft.com/office/powerpoint/2010/main" val="281858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smtClean="0"/>
              <a:t>Statistical Dependency(SD)</a:t>
            </a:r>
          </a:p>
          <a:p>
            <a:pPr marL="342900" indent="-342900">
              <a:buFont typeface="Arial"/>
              <a:buChar char="•"/>
            </a:pPr>
            <a:r>
              <a:rPr lang="en-US" dirty="0" smtClean="0"/>
              <a:t>Measures dependency between features and the associated class labels</a:t>
            </a:r>
          </a:p>
          <a:p>
            <a:pPr marL="342900" indent="-342900">
              <a:buFont typeface="Arial"/>
              <a:buChar char="•"/>
            </a:pPr>
            <a:endParaRPr lang="en-US" dirty="0" smtClean="0"/>
          </a:p>
          <a:p>
            <a:pPr marL="342900" indent="-342900">
              <a:buFont typeface="Arial"/>
              <a:buChar char="•"/>
            </a:pPr>
            <a:endParaRPr lang="en-US" dirty="0" smtClean="0"/>
          </a:p>
          <a:p>
            <a:pPr marL="285750" indent="-285750">
              <a:buFont typeface="Arial"/>
              <a:buChar char="•"/>
            </a:pPr>
            <a:r>
              <a:rPr lang="en-US" dirty="0" smtClean="0"/>
              <a:t>  Larger the SD, more the dependency</a:t>
            </a:r>
          </a:p>
          <a:p>
            <a:pPr marL="285750" indent="-285750">
              <a:buFont typeface="Arial"/>
              <a:buChar char="•"/>
            </a:pPr>
            <a:r>
              <a:rPr lang="en-US" dirty="0" smtClean="0"/>
              <a:t>  Thresholding on the ranked features based on the SD weights </a:t>
            </a:r>
          </a:p>
          <a:p>
            <a:pPr marL="285750" indent="-285750">
              <a:buFont typeface="Arial"/>
              <a:buChar char="•"/>
            </a:pPr>
            <a:r>
              <a:rPr lang="en-US" dirty="0"/>
              <a:t> </a:t>
            </a:r>
            <a:r>
              <a:rPr lang="en-US" dirty="0" smtClean="0"/>
              <a:t> Followed by PCA</a:t>
            </a:r>
            <a:endParaRPr lang="en-US" dirty="0"/>
          </a:p>
        </p:txBody>
      </p:sp>
      <p:sp>
        <p:nvSpPr>
          <p:cNvPr id="13" name="Title 12"/>
          <p:cNvSpPr>
            <a:spLocks noGrp="1"/>
          </p:cNvSpPr>
          <p:nvPr>
            <p:ph type="title"/>
          </p:nvPr>
        </p:nvSpPr>
        <p:spPr/>
        <p:txBody>
          <a:bodyPr/>
          <a:lstStyle/>
          <a:p>
            <a:r>
              <a:rPr lang="en-US" b="1" dirty="0" smtClean="0"/>
              <a:t>Features selection</a:t>
            </a:r>
            <a:endParaRPr lang="en-US" b="1" dirty="0"/>
          </a:p>
        </p:txBody>
      </p:sp>
      <p:pic>
        <p:nvPicPr>
          <p:cNvPr id="3" name="Picture 2"/>
          <p:cNvPicPr>
            <a:picLocks noChangeAspect="1"/>
          </p:cNvPicPr>
          <p:nvPr/>
        </p:nvPicPr>
        <p:blipFill>
          <a:blip r:embed="rId3"/>
          <a:stretch>
            <a:fillRect/>
          </a:stretch>
        </p:blipFill>
        <p:spPr>
          <a:xfrm>
            <a:off x="3196757" y="2181425"/>
            <a:ext cx="2387600" cy="698500"/>
          </a:xfrm>
          <a:prstGeom prst="rect">
            <a:avLst/>
          </a:prstGeom>
        </p:spPr>
      </p:pic>
    </p:spTree>
    <p:extLst>
      <p:ext uri="{BB962C8B-B14F-4D97-AF65-F5344CB8AC3E}">
        <p14:creationId xmlns:p14="http://schemas.microsoft.com/office/powerpoint/2010/main" val="1151002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Ultimate Goal: </a:t>
            </a:r>
            <a:r>
              <a:rPr lang="en-US" dirty="0" smtClean="0"/>
              <a:t>Cancer Clinical Decision Support enabled by Medical Image Processing of </a:t>
            </a:r>
            <a:r>
              <a:rPr lang="en-US" dirty="0" err="1" smtClean="0"/>
              <a:t>Histopathological</a:t>
            </a:r>
            <a:r>
              <a:rPr lang="en-US" dirty="0" smtClean="0"/>
              <a:t> Images</a:t>
            </a:r>
          </a:p>
          <a:p>
            <a:endParaRPr lang="en-US" dirty="0" smtClean="0"/>
          </a:p>
          <a:p>
            <a:r>
              <a:rPr lang="en-US" b="1" dirty="0" smtClean="0"/>
              <a:t>Previous Goals </a:t>
            </a:r>
            <a:r>
              <a:rPr lang="en-US" dirty="0" smtClean="0"/>
              <a:t>(Modules 1,2)</a:t>
            </a:r>
          </a:p>
          <a:p>
            <a:pPr marL="457200" indent="-457200">
              <a:buFont typeface="Arial" charset="0"/>
              <a:buChar char="•"/>
            </a:pPr>
            <a:r>
              <a:rPr lang="en-US" dirty="0" smtClean="0"/>
              <a:t>Image Segmentation</a:t>
            </a:r>
          </a:p>
          <a:p>
            <a:pPr marL="457200" indent="-457200">
              <a:buFont typeface="Arial" charset="0"/>
              <a:buChar char="•"/>
            </a:pPr>
            <a:r>
              <a:rPr lang="en-US" dirty="0" smtClean="0"/>
              <a:t>Feature Extraction</a:t>
            </a:r>
          </a:p>
          <a:p>
            <a:r>
              <a:rPr lang="en-US" b="1" dirty="0" smtClean="0"/>
              <a:t>Current Goals </a:t>
            </a:r>
            <a:r>
              <a:rPr lang="en-US" dirty="0" smtClean="0"/>
              <a:t>(Module 3)</a:t>
            </a:r>
          </a:p>
          <a:p>
            <a:pPr marL="342900" indent="-342900">
              <a:buFont typeface="Arial" charset="0"/>
              <a:buChar char="•"/>
            </a:pPr>
            <a:r>
              <a:rPr lang="en-US" dirty="0" smtClean="0"/>
              <a:t>Image classification</a:t>
            </a:r>
          </a:p>
          <a:p>
            <a:pPr marL="342900" indent="-342900">
              <a:buFont typeface="Arial" charset="0"/>
              <a:buChar char="•"/>
            </a:pPr>
            <a:r>
              <a:rPr lang="en-US" dirty="0" smtClean="0"/>
              <a:t>Prediction modelling</a:t>
            </a:r>
            <a:endParaRPr lang="en-US" dirty="0"/>
          </a:p>
        </p:txBody>
      </p:sp>
      <p:sp>
        <p:nvSpPr>
          <p:cNvPr id="3" name="Title 2"/>
          <p:cNvSpPr>
            <a:spLocks noGrp="1"/>
          </p:cNvSpPr>
          <p:nvPr>
            <p:ph type="title"/>
          </p:nvPr>
        </p:nvSpPr>
        <p:spPr/>
        <p:txBody>
          <a:bodyPr/>
          <a:lstStyle/>
          <a:p>
            <a:r>
              <a:rPr lang="en-US" b="1" dirty="0" smtClean="0"/>
              <a:t>Objective</a:t>
            </a:r>
            <a:endParaRPr lang="en-US" dirty="0"/>
          </a:p>
        </p:txBody>
      </p:sp>
    </p:spTree>
    <p:extLst>
      <p:ext uri="{BB962C8B-B14F-4D97-AF65-F5344CB8AC3E}">
        <p14:creationId xmlns:p14="http://schemas.microsoft.com/office/powerpoint/2010/main" val="881534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smtClean="0"/>
              <a:t>Mutual Information/MI</a:t>
            </a:r>
          </a:p>
          <a:p>
            <a:pPr marL="342900" indent="-342900">
              <a:buFont typeface="Arial"/>
              <a:buChar char="•"/>
            </a:pPr>
            <a:r>
              <a:rPr lang="en-US" dirty="0" smtClean="0"/>
              <a:t>Measures how much information the presence/absence of a term contributes to making the correct classification decision</a:t>
            </a:r>
          </a:p>
          <a:p>
            <a:pPr marL="342900" indent="-342900">
              <a:buFont typeface="Arial"/>
              <a:buChar char="•"/>
            </a:pPr>
            <a:endParaRPr lang="en-US" dirty="0" smtClean="0"/>
          </a:p>
          <a:p>
            <a:pPr marL="342900" indent="-342900">
              <a:buFont typeface="Arial"/>
              <a:buChar char="•"/>
            </a:pPr>
            <a:endParaRPr lang="en-US" dirty="0" smtClean="0"/>
          </a:p>
          <a:p>
            <a:pPr marL="285750" indent="-285750">
              <a:buFont typeface="Arial"/>
              <a:buChar char="•"/>
            </a:pPr>
            <a:r>
              <a:rPr lang="en-US" dirty="0" smtClean="0"/>
              <a:t>  Features ranked in descending order based on their mutuality</a:t>
            </a:r>
          </a:p>
          <a:p>
            <a:pPr marL="285750" indent="-285750">
              <a:buFont typeface="Arial"/>
              <a:buChar char="•"/>
            </a:pPr>
            <a:r>
              <a:rPr lang="en-US" dirty="0" smtClean="0"/>
              <a:t> </a:t>
            </a:r>
            <a:r>
              <a:rPr lang="en-US" dirty="0"/>
              <a:t> </a:t>
            </a:r>
            <a:r>
              <a:rPr lang="en-US" dirty="0" smtClean="0"/>
              <a:t>Above formulation shows an example for two random variables </a:t>
            </a:r>
          </a:p>
          <a:p>
            <a:pPr marL="285750" indent="-285750">
              <a:buFont typeface="Arial"/>
              <a:buChar char="•"/>
            </a:pPr>
            <a:r>
              <a:rPr lang="en-US" dirty="0"/>
              <a:t> </a:t>
            </a:r>
            <a:r>
              <a:rPr lang="en-US" dirty="0" smtClean="0"/>
              <a:t> Followed by PCA and t-SNE</a:t>
            </a:r>
            <a:endParaRPr lang="en-US" dirty="0"/>
          </a:p>
        </p:txBody>
      </p:sp>
      <p:sp>
        <p:nvSpPr>
          <p:cNvPr id="13" name="Title 12"/>
          <p:cNvSpPr>
            <a:spLocks noGrp="1"/>
          </p:cNvSpPr>
          <p:nvPr>
            <p:ph type="title"/>
          </p:nvPr>
        </p:nvSpPr>
        <p:spPr/>
        <p:txBody>
          <a:bodyPr/>
          <a:lstStyle/>
          <a:p>
            <a:r>
              <a:rPr lang="en-US" b="1" dirty="0" smtClean="0"/>
              <a:t>Features selection</a:t>
            </a:r>
            <a:endParaRPr lang="en-US" b="1" dirty="0"/>
          </a:p>
        </p:txBody>
      </p:sp>
      <p:pic>
        <p:nvPicPr>
          <p:cNvPr id="2" name="Picture 1" descr="Screenshot 2016-04-04 09.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036" y="2440516"/>
            <a:ext cx="4887597" cy="861483"/>
          </a:xfrm>
          <a:prstGeom prst="rect">
            <a:avLst/>
          </a:prstGeom>
        </p:spPr>
      </p:pic>
      <p:sp>
        <p:nvSpPr>
          <p:cNvPr id="5" name="TextBox 4"/>
          <p:cNvSpPr txBox="1"/>
          <p:nvPr/>
        </p:nvSpPr>
        <p:spPr>
          <a:xfrm>
            <a:off x="7767873" y="6056768"/>
            <a:ext cx="588476" cy="246221"/>
          </a:xfrm>
          <a:prstGeom prst="rect">
            <a:avLst/>
          </a:prstGeom>
          <a:noFill/>
        </p:spPr>
        <p:txBody>
          <a:bodyPr wrap="square" rtlCol="0">
            <a:spAutoFit/>
          </a:bodyPr>
          <a:lstStyle/>
          <a:p>
            <a:r>
              <a:rPr lang="en-US" sz="1000" dirty="0" smtClean="0">
                <a:solidFill>
                  <a:schemeClr val="bg1"/>
                </a:solidFill>
                <a:hlinkClick r:id="rId4" action="ppaction://hlinksldjump"/>
              </a:rPr>
              <a:t>Link</a:t>
            </a:r>
            <a:endParaRPr lang="en-US" sz="1000" dirty="0">
              <a:solidFill>
                <a:schemeClr val="bg1"/>
              </a:solidFill>
            </a:endParaRPr>
          </a:p>
        </p:txBody>
      </p:sp>
    </p:spTree>
    <p:extLst>
      <p:ext uri="{BB962C8B-B14F-4D97-AF65-F5344CB8AC3E}">
        <p14:creationId xmlns:p14="http://schemas.microsoft.com/office/powerpoint/2010/main" val="31790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smtClean="0"/>
              <a:t>Two methods :</a:t>
            </a:r>
          </a:p>
          <a:p>
            <a:pPr marL="342900" indent="-342900">
              <a:buFont typeface="Arial" charset="0"/>
              <a:buChar char="•"/>
            </a:pPr>
            <a:r>
              <a:rPr lang="en-US" dirty="0" smtClean="0"/>
              <a:t>Principle Component Analysis (PCA)</a:t>
            </a:r>
          </a:p>
          <a:p>
            <a:pPr marL="809222" lvl="1" indent="-342900">
              <a:buFont typeface="Arial" charset="0"/>
              <a:buChar char="•"/>
            </a:pPr>
            <a:r>
              <a:rPr lang="en-US" dirty="0" smtClean="0"/>
              <a:t>Linear algorithm</a:t>
            </a:r>
          </a:p>
          <a:p>
            <a:pPr marL="809222" lvl="1" indent="-342900">
              <a:buFont typeface="Arial" charset="0"/>
              <a:buChar char="•"/>
            </a:pPr>
            <a:r>
              <a:rPr lang="en-US" dirty="0" smtClean="0"/>
              <a:t>Parameter free</a:t>
            </a:r>
          </a:p>
          <a:p>
            <a:pPr marL="342900" indent="-342900">
              <a:buFont typeface="Arial" charset="0"/>
              <a:buChar char="•"/>
            </a:pPr>
            <a:r>
              <a:rPr lang="en-US" dirty="0"/>
              <a:t>t-Distributed Stochastic Neighbor </a:t>
            </a:r>
            <a:r>
              <a:rPr lang="en-US" dirty="0" smtClean="0"/>
              <a:t>Embedding</a:t>
            </a:r>
          </a:p>
          <a:p>
            <a:pPr marL="809222" lvl="1" indent="-342900">
              <a:buFont typeface="Arial" charset="0"/>
              <a:buChar char="•"/>
            </a:pPr>
            <a:r>
              <a:rPr lang="en-US" dirty="0" smtClean="0"/>
              <a:t>Non-linear machine learning algorithm</a:t>
            </a:r>
          </a:p>
          <a:p>
            <a:pPr marL="809222" lvl="1" indent="-342900">
              <a:buFont typeface="Arial" charset="0"/>
              <a:buChar char="•"/>
            </a:pPr>
            <a:r>
              <a:rPr lang="en-US" dirty="0" smtClean="0"/>
              <a:t>Relies on parameters (</a:t>
            </a:r>
            <a:r>
              <a:rPr lang="en-US" dirty="0"/>
              <a:t>perplexity, early exaggeration, learning rate, number of </a:t>
            </a:r>
            <a:r>
              <a:rPr lang="en-US" dirty="0" smtClean="0"/>
              <a:t>iterations)</a:t>
            </a:r>
          </a:p>
          <a:p>
            <a:pPr marL="809222" lvl="1" indent="-342900">
              <a:buFont typeface="Arial" charset="0"/>
              <a:buChar char="•"/>
            </a:pPr>
            <a:r>
              <a:rPr lang="en-US" dirty="0" smtClean="0"/>
              <a:t>Particularly well-suited for high-dimensional dataset</a:t>
            </a:r>
          </a:p>
        </p:txBody>
      </p:sp>
      <p:sp>
        <p:nvSpPr>
          <p:cNvPr id="13" name="Title 12"/>
          <p:cNvSpPr>
            <a:spLocks noGrp="1"/>
          </p:cNvSpPr>
          <p:nvPr>
            <p:ph type="title"/>
          </p:nvPr>
        </p:nvSpPr>
        <p:spPr/>
        <p:txBody>
          <a:bodyPr/>
          <a:lstStyle/>
          <a:p>
            <a:r>
              <a:rPr lang="en-US" b="1" dirty="0" smtClean="0"/>
              <a:t>Dimensionality reduction</a:t>
            </a:r>
            <a:endParaRPr lang="en-US" b="1" dirty="0"/>
          </a:p>
        </p:txBody>
      </p:sp>
    </p:spTree>
    <p:extLst>
      <p:ext uri="{BB962C8B-B14F-4D97-AF65-F5344CB8AC3E}">
        <p14:creationId xmlns:p14="http://schemas.microsoft.com/office/powerpoint/2010/main" val="347243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Workflow Diagram</a:t>
            </a:r>
            <a:endParaRPr lang="en-US" b="1" dirty="0"/>
          </a:p>
        </p:txBody>
      </p:sp>
      <p:pic>
        <p:nvPicPr>
          <p:cNvPr id="1026" name="Picture 2" descr="https://lh6.googleusercontent.com/cmoGqMdP7KejTNH2W_Sja6oHm11namtMZo8hh6iwyFTs78v25RWJfYx2GEEkZLHpHKVLrEgNcEvwBR-HJksFCaojGblxxjU2fGt_yCszfNO0ot_O-en356o9jzfxE8xrx0QMUJx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160" y="991352"/>
            <a:ext cx="419100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KZyH1Me0pbOPQa8xFSGvj52Mcq7vGLtxHrkQD_LVlKpkS6btYTxigQXqQNSQnToja8BMocxRu_c4oU8amM_5ueOLHqS6WFIY3qekehPo9mEQ0GFAaISiKEeYAg4PHdG4A_xwBZr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472" y="4058402"/>
            <a:ext cx="41148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267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a:t>literature </a:t>
            </a:r>
            <a:r>
              <a:rPr lang="en-US" b="1" dirty="0" smtClean="0"/>
              <a:t>critique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2551158"/>
              </p:ext>
            </p:extLst>
          </p:nvPr>
        </p:nvGraphicFramePr>
        <p:xfrm>
          <a:off x="1" y="1002396"/>
          <a:ext cx="9129650" cy="4645018"/>
        </p:xfrm>
        <a:graphic>
          <a:graphicData uri="http://schemas.openxmlformats.org/drawingml/2006/table">
            <a:tbl>
              <a:tblPr firstRow="1" bandRow="1">
                <a:tableStyleId>{5C22544A-7EE6-4342-B048-85BDC9FD1C3A}</a:tableStyleId>
              </a:tblPr>
              <a:tblGrid>
                <a:gridCol w="1590260"/>
                <a:gridCol w="1046106"/>
                <a:gridCol w="1612671"/>
                <a:gridCol w="3057063"/>
                <a:gridCol w="1823550"/>
              </a:tblGrid>
              <a:tr h="362578">
                <a:tc>
                  <a:txBody>
                    <a:bodyPr/>
                    <a:lstStyle/>
                    <a:p>
                      <a:r>
                        <a:rPr lang="en-US" sz="1600" dirty="0" smtClean="0">
                          <a:solidFill>
                            <a:schemeClr val="bg1"/>
                          </a:solidFill>
                        </a:rPr>
                        <a:t>Strategies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Papers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Location/Time</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Strength/Weakness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Selected</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362578">
                <a:tc>
                  <a:txBody>
                    <a:bodyPr/>
                    <a:lstStyle/>
                    <a:p>
                      <a:r>
                        <a:rPr lang="en-US" sz="1100" dirty="0" smtClean="0">
                          <a:solidFill>
                            <a:schemeClr val="bg1"/>
                          </a:solidFill>
                        </a:rPr>
                        <a:t>Reviews</a:t>
                      </a:r>
                      <a:endParaRPr lang="en-US" sz="11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en-US" sz="1100" dirty="0" err="1" smtClean="0">
                          <a:solidFill>
                            <a:schemeClr val="bg1"/>
                          </a:solidFill>
                        </a:rPr>
                        <a:t>Bellazi</a:t>
                      </a:r>
                      <a:r>
                        <a:rPr lang="en-US" sz="1100" baseline="0" dirty="0" smtClean="0">
                          <a:solidFill>
                            <a:schemeClr val="bg1"/>
                          </a:solidFill>
                        </a:rPr>
                        <a:t> et al</a:t>
                      </a:r>
                      <a:endParaRPr lang="en-US" sz="11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nl-NL" sz="1100" dirty="0" smtClean="0">
                          <a:solidFill>
                            <a:schemeClr val="bg1"/>
                          </a:solidFill>
                        </a:rPr>
                        <a:t>Int J Med Inform, vol. 77, pp. 81-97, 2008</a:t>
                      </a:r>
                      <a:r>
                        <a:rPr lang="nl-NL" sz="1200" dirty="0" smtClean="0">
                          <a:solidFill>
                            <a:schemeClr val="bg1"/>
                          </a:solidFill>
                        </a:rPr>
                        <a:t>.</a:t>
                      </a:r>
                      <a:endParaRPr lang="en-US" sz="12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aseline="0" dirty="0" smtClean="0"/>
                        <a:t>very elaborate</a:t>
                      </a:r>
                    </a:p>
                    <a:p>
                      <a:pPr marL="0" indent="0" algn="just">
                        <a:buFont typeface="Arial" charset="0"/>
                        <a:buNone/>
                      </a:pPr>
                      <a:r>
                        <a:rPr lang="en-US" sz="1100" baseline="0" dirty="0" smtClean="0"/>
                        <a:t>                  2) Discusses all problem/issues </a:t>
                      </a:r>
                    </a:p>
                    <a:p>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795130">
                <a:tc>
                  <a:txBody>
                    <a:bodyPr/>
                    <a:lstStyle/>
                    <a:p>
                      <a:pPr marL="0" indent="0">
                        <a:buFont typeface="Arial" charset="0"/>
                        <a:buNone/>
                      </a:pPr>
                      <a:r>
                        <a:rPr lang="en-US" sz="1100" baseline="0" dirty="0" smtClean="0"/>
                        <a:t>Fisher Discriminant Analysis</a:t>
                      </a:r>
                    </a:p>
                    <a:p>
                      <a:pPr marL="0" indent="0">
                        <a:buFont typeface="Arial" charset="0"/>
                        <a:buNone/>
                      </a:pPr>
                      <a:r>
                        <a:rPr lang="en-US" sz="1100" baseline="0" dirty="0" smtClean="0"/>
                        <a:t>      </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en-US" sz="1100" dirty="0" smtClean="0"/>
                        <a:t>Mika</a:t>
                      </a:r>
                      <a:r>
                        <a:rPr lang="en-US"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Neural Networks for Signal Processing IX, 1999. Proceedings of the 1999 </a:t>
                      </a:r>
                      <a:r>
                        <a:rPr lang="en-US" sz="1100" dirty="0" err="1" smtClean="0"/>
                        <a:t>IEEE,Signal</a:t>
                      </a:r>
                      <a:r>
                        <a:rPr lang="en-US" sz="1100" dirty="0" smtClean="0"/>
                        <a:t> Processing Society Workshop., 1999, pp. 41-48.</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V</a:t>
                      </a:r>
                      <a:r>
                        <a:rPr lang="en-US" sz="1100" baseline="0" dirty="0" smtClean="0"/>
                        <a:t>ery popular </a:t>
                      </a:r>
                    </a:p>
                    <a:p>
                      <a:pPr marL="0" indent="0" algn="just">
                        <a:buFont typeface="Arial" charset="0"/>
                        <a:buNone/>
                      </a:pPr>
                      <a:r>
                        <a:rPr lang="en-US" sz="1100" baseline="0" dirty="0" smtClean="0"/>
                        <a:t>                  2) Linear </a:t>
                      </a:r>
                    </a:p>
                    <a:p>
                      <a:pPr marL="0" indent="0" algn="just">
                        <a:buFont typeface="Arial" charset="0"/>
                        <a:buNone/>
                      </a:pPr>
                      <a:r>
                        <a:rPr lang="en-US" sz="1100" baseline="0" dirty="0" smtClean="0"/>
                        <a:t>                  3) Very fast and efficient </a:t>
                      </a:r>
                    </a:p>
                    <a:p>
                      <a:pPr marL="0" marR="0" indent="0" algn="l" defTabSz="457177" rtl="0" eaLnBrk="1" fontAlgn="auto" latinLnBrk="0" hangingPunct="1">
                        <a:lnSpc>
                          <a:spcPct val="100000"/>
                        </a:lnSpc>
                        <a:spcBef>
                          <a:spcPts val="0"/>
                        </a:spcBef>
                        <a:spcAft>
                          <a:spcPts val="0"/>
                        </a:spcAft>
                        <a:buClrTx/>
                        <a:buSzTx/>
                        <a:buFont typeface="Arial" charset="0"/>
                        <a:buNone/>
                        <a:tabLst/>
                        <a:defRPr/>
                      </a:pPr>
                      <a:r>
                        <a:rPr lang="en-US" sz="1100" b="1" baseline="0" dirty="0" smtClean="0"/>
                        <a:t>Weakness: </a:t>
                      </a:r>
                      <a:r>
                        <a:rPr lang="en-US" sz="1100" b="0" baseline="0" dirty="0" smtClean="0"/>
                        <a:t>1)</a:t>
                      </a:r>
                      <a:r>
                        <a:rPr lang="en-US" sz="1100" baseline="0" dirty="0" smtClean="0"/>
                        <a:t> Doesn’t work well for overlapping distributions.</a:t>
                      </a:r>
                      <a:endParaRPr lang="en-US" sz="1100" dirty="0" smtClean="0"/>
                    </a:p>
                    <a:p>
                      <a:pPr marL="0" indent="0" algn="l">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No</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62609">
                <a:tc>
                  <a:txBody>
                    <a:bodyPr/>
                    <a:lstStyle/>
                    <a:p>
                      <a:pPr marL="0" marR="0" indent="0" algn="just" defTabSz="457177" rtl="0" eaLnBrk="1" fontAlgn="auto" latinLnBrk="0" hangingPunct="1">
                        <a:lnSpc>
                          <a:spcPct val="100000"/>
                        </a:lnSpc>
                        <a:spcBef>
                          <a:spcPts val="0"/>
                        </a:spcBef>
                        <a:spcAft>
                          <a:spcPts val="0"/>
                        </a:spcAft>
                        <a:buClrTx/>
                        <a:buSzTx/>
                        <a:buFont typeface="Arial" charset="0"/>
                        <a:buNone/>
                        <a:tabLst/>
                        <a:defRPr/>
                      </a:pPr>
                      <a:r>
                        <a:rPr lang="en-US" sz="1100" baseline="0" dirty="0" smtClean="0"/>
                        <a:t>Support Vector Machine</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lgn="just">
                        <a:buFont typeface="Arial" panose="020B0604020202020204" pitchFamily="34" charset="0"/>
                        <a:buChar char="•"/>
                      </a:pPr>
                      <a:r>
                        <a:rPr lang="en-US" sz="1100" dirty="0" smtClean="0"/>
                        <a:t>Cortes et al</a:t>
                      </a:r>
                      <a:endParaRPr lang="en-US" sz="1100" baseline="0" dirty="0" smtClean="0"/>
                    </a:p>
                    <a:p>
                      <a:pPr marL="171450" indent="-171450">
                        <a:buFont typeface="Arial" panose="020B0604020202020204" pitchFamily="34" charset="0"/>
                        <a:buChar char="•"/>
                      </a:pPr>
                      <a:endParaRPr lang="en-US" sz="1100" baseline="0" dirty="0" smtClean="0"/>
                    </a:p>
                    <a:p>
                      <a:pPr marL="171450" indent="-171450" algn="just">
                        <a:buFont typeface="Arial" panose="020B0604020202020204" pitchFamily="34" charset="0"/>
                        <a:buChar char="•"/>
                      </a:pPr>
                      <a:r>
                        <a:rPr lang="en-US" sz="1100" baseline="0" dirty="0" smtClean="0"/>
                        <a:t>Chang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just"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Machine Learning, 20, 273-297 (1995)</a:t>
                      </a:r>
                    </a:p>
                    <a:p>
                      <a:pPr marL="171450" marR="0" indent="-171450" algn="just"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smtClean="0"/>
                    </a:p>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effectLst/>
                          <a:latin typeface="+mn-lt"/>
                          <a:ea typeface="+mn-ea"/>
                          <a:cs typeface="+mn-cs"/>
                        </a:rPr>
                        <a:t>National Taiwan University, Taipei, Taiwan, March</a:t>
                      </a:r>
                      <a:r>
                        <a:rPr lang="en-US" sz="1100" kern="1200" baseline="0" dirty="0" smtClean="0">
                          <a:solidFill>
                            <a:schemeClr val="dk1"/>
                          </a:solidFill>
                          <a:effectLst/>
                          <a:latin typeface="+mn-lt"/>
                          <a:ea typeface="+mn-ea"/>
                          <a:cs typeface="+mn-cs"/>
                        </a:rPr>
                        <a:t> 2013 (revised)</a:t>
                      </a:r>
                      <a:r>
                        <a:rPr lang="en-US" sz="1100" kern="1200" dirty="0" smtClean="0">
                          <a:solidFill>
                            <a:schemeClr val="dk1"/>
                          </a:solidFill>
                          <a:effectLst/>
                          <a:latin typeface="+mn-lt"/>
                          <a:ea typeface="+mn-ea"/>
                          <a:cs typeface="+mn-cs"/>
                        </a:rPr>
                        <a:t> </a:t>
                      </a:r>
                      <a:endParaRPr lang="en-US" sz="1100" dirty="0" smtClean="0"/>
                    </a:p>
                    <a:p>
                      <a:pPr marL="0" marR="0" indent="0" algn="just" defTabSz="457177" rtl="0" eaLnBrk="1" fontAlgn="auto" latinLnBrk="0" hangingPunct="1">
                        <a:lnSpc>
                          <a:spcPct val="100000"/>
                        </a:lnSpc>
                        <a:spcBef>
                          <a:spcPts val="0"/>
                        </a:spcBef>
                        <a:spcAft>
                          <a:spcPts val="0"/>
                        </a:spcAft>
                        <a:buClrTx/>
                        <a:buSzTx/>
                        <a:buFont typeface="Arial"/>
                        <a:buNone/>
                        <a:tabLst/>
                        <a:defRPr/>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aseline="0" dirty="0" smtClean="0"/>
                        <a:t>very popular </a:t>
                      </a:r>
                    </a:p>
                    <a:p>
                      <a:pPr marL="0" indent="0" algn="just">
                        <a:buFont typeface="Arial" charset="0"/>
                        <a:buNone/>
                      </a:pPr>
                      <a:r>
                        <a:rPr lang="en-US" sz="1100" baseline="0" dirty="0" smtClean="0"/>
                        <a:t>                  2)both linear and non-linear data </a:t>
                      </a:r>
                    </a:p>
                    <a:p>
                      <a:pPr marL="0" indent="0" algn="just">
                        <a:buFont typeface="Arial" charset="0"/>
                        <a:buNone/>
                      </a:pPr>
                      <a:r>
                        <a:rPr lang="en-US" sz="1100" baseline="0" dirty="0" smtClean="0"/>
                        <a:t>                  3) Very fast and efficient </a:t>
                      </a:r>
                    </a:p>
                    <a:p>
                      <a:pPr marL="0" indent="0" algn="l">
                        <a:buFont typeface="Arial" charset="0"/>
                        <a:buNone/>
                      </a:pPr>
                      <a:r>
                        <a:rPr lang="en-US" sz="1100" b="1" baseline="0" dirty="0" smtClean="0"/>
                        <a:t>Weakness: </a:t>
                      </a:r>
                      <a:r>
                        <a:rPr lang="en-US" sz="1100" b="0" baseline="0" dirty="0" smtClean="0"/>
                        <a:t>1)</a:t>
                      </a:r>
                      <a:r>
                        <a:rPr lang="en-US" sz="1100" baseline="0" dirty="0" smtClean="0"/>
                        <a:t>single model cannot be used for        multi-class classification problems,    2)computationally complex and expensive.</a:t>
                      </a:r>
                    </a:p>
                    <a:p>
                      <a:pPr marL="0" indent="0" algn="l">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dirty="0" smtClean="0"/>
                        <a:t>Yes</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75861">
                <a:tc>
                  <a:txBody>
                    <a:bodyPr/>
                    <a:lstStyle/>
                    <a:p>
                      <a:pPr marL="0" indent="0">
                        <a:buFont typeface="Arial" charset="0"/>
                        <a:buNone/>
                      </a:pPr>
                      <a:r>
                        <a:rPr lang="en-US" sz="1100" dirty="0" smtClean="0"/>
                        <a:t>Neural Network</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dirty="0" smtClean="0"/>
                        <a:t>Jain</a:t>
                      </a:r>
                      <a:r>
                        <a:rPr lang="fr-FR"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100" i="0" kern="1200" dirty="0" smtClean="0">
                          <a:solidFill>
                            <a:schemeClr val="dk1"/>
                          </a:solidFill>
                          <a:effectLst/>
                          <a:latin typeface="+mn-lt"/>
                          <a:ea typeface="+mn-ea"/>
                          <a:cs typeface="+mn-cs"/>
                        </a:rPr>
                        <a:t>IEEE</a:t>
                      </a:r>
                      <a:r>
                        <a:rPr lang="nl-NL" sz="1100" i="0" kern="1200" baseline="0" dirty="0" smtClean="0">
                          <a:solidFill>
                            <a:schemeClr val="dk1"/>
                          </a:solidFill>
                          <a:effectLst/>
                          <a:latin typeface="+mn-lt"/>
                          <a:ea typeface="+mn-ea"/>
                          <a:cs typeface="+mn-cs"/>
                        </a:rPr>
                        <a:t> </a:t>
                      </a:r>
                      <a:r>
                        <a:rPr lang="nl-NL" sz="1100" i="0" kern="1200" dirty="0" smtClean="0">
                          <a:solidFill>
                            <a:schemeClr val="dk1"/>
                          </a:solidFill>
                          <a:effectLst/>
                          <a:latin typeface="+mn-lt"/>
                          <a:ea typeface="+mn-ea"/>
                          <a:cs typeface="+mn-cs"/>
                        </a:rPr>
                        <a:t>computer, vol. 29, pp. 31-44, 1996.</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panose="020B0604020202020204" pitchFamily="34" charset="0"/>
                        <a:buNone/>
                      </a:pPr>
                      <a:r>
                        <a:rPr lang="en-US" sz="1100" b="1" baseline="0" dirty="0" smtClean="0"/>
                        <a:t>Strength: </a:t>
                      </a:r>
                      <a:r>
                        <a:rPr lang="en-US" sz="1100" b="0" baseline="0" dirty="0" smtClean="0"/>
                        <a:t>1)effectively model high dimensional features</a:t>
                      </a:r>
                    </a:p>
                    <a:p>
                      <a:pPr marL="0" indent="0">
                        <a:buFont typeface="Arial" panose="020B0604020202020204" pitchFamily="34" charset="0"/>
                        <a:buNone/>
                      </a:pPr>
                      <a:r>
                        <a:rPr lang="en-US" sz="1100" b="1" baseline="0" dirty="0" smtClean="0"/>
                        <a:t>Weakness: </a:t>
                      </a:r>
                      <a:r>
                        <a:rPr lang="en-US" sz="1100" b="0" baseline="0" dirty="0" smtClean="0"/>
                        <a:t>1) Time consuming</a:t>
                      </a:r>
                    </a:p>
                    <a:p>
                      <a:pPr marL="0" indent="0">
                        <a:buFont typeface="Arial" panose="020B0604020202020204" pitchFamily="34" charset="0"/>
                        <a:buNone/>
                      </a:pPr>
                      <a:r>
                        <a:rPr lang="en-US" sz="1100" b="0" baseline="0" dirty="0" smtClean="0"/>
                        <a:t>                     2) Over fitting </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bl>
          </a:graphicData>
        </a:graphic>
      </p:graphicFrame>
    </p:spTree>
    <p:extLst>
      <p:ext uri="{BB962C8B-B14F-4D97-AF65-F5344CB8AC3E}">
        <p14:creationId xmlns:p14="http://schemas.microsoft.com/office/powerpoint/2010/main" val="3307671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a:t>literature </a:t>
            </a:r>
            <a:r>
              <a:rPr lang="en-US" b="1" dirty="0" smtClean="0"/>
              <a:t>critique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06334493"/>
              </p:ext>
            </p:extLst>
          </p:nvPr>
        </p:nvGraphicFramePr>
        <p:xfrm>
          <a:off x="1" y="1002396"/>
          <a:ext cx="9129650" cy="4599425"/>
        </p:xfrm>
        <a:graphic>
          <a:graphicData uri="http://schemas.openxmlformats.org/drawingml/2006/table">
            <a:tbl>
              <a:tblPr firstRow="1" bandRow="1">
                <a:tableStyleId>{5C22544A-7EE6-4342-B048-85BDC9FD1C3A}</a:tableStyleId>
              </a:tblPr>
              <a:tblGrid>
                <a:gridCol w="1590260"/>
                <a:gridCol w="1046106"/>
                <a:gridCol w="1612671"/>
                <a:gridCol w="3057063"/>
                <a:gridCol w="1823550"/>
              </a:tblGrid>
              <a:tr h="362578">
                <a:tc>
                  <a:txBody>
                    <a:bodyPr/>
                    <a:lstStyle/>
                    <a:p>
                      <a:r>
                        <a:rPr lang="en-US" sz="1600" dirty="0" smtClean="0">
                          <a:solidFill>
                            <a:schemeClr val="bg1"/>
                          </a:solidFill>
                        </a:rPr>
                        <a:t>Strategies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Papers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Location/Time</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Strength/Weakness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Selected</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22852">
                <a:tc>
                  <a:txBody>
                    <a:bodyPr/>
                    <a:lstStyle/>
                    <a:p>
                      <a:pPr marL="0" indent="0">
                        <a:buFont typeface="Arial" charset="0"/>
                        <a:buNone/>
                      </a:pPr>
                      <a:r>
                        <a:rPr lang="en-US" sz="1100" dirty="0" smtClean="0"/>
                        <a:t>K-nearest</a:t>
                      </a:r>
                      <a:r>
                        <a:rPr lang="en-US" sz="1100" baseline="0" dirty="0" smtClean="0"/>
                        <a:t> Neighbor</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Pereira</a:t>
                      </a:r>
                      <a:r>
                        <a:rPr lang="en-US"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smtClean="0"/>
                        <a:t>NeuroImage</a:t>
                      </a:r>
                      <a:r>
                        <a:rPr lang="en-US" sz="1100" dirty="0" smtClean="0"/>
                        <a:t>,</a:t>
                      </a:r>
                      <a:r>
                        <a:rPr lang="en-US" sz="1100" baseline="0" dirty="0" smtClean="0"/>
                        <a:t> Volume 45,  Issue 1, Supplement 1, March 2009, Pages S199-S209</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a:t>
                      </a:r>
                      <a:r>
                        <a:rPr lang="en-US" sz="1100" b="1" baseline="0" dirty="0" smtClean="0"/>
                        <a:t> </a:t>
                      </a:r>
                      <a:r>
                        <a:rPr lang="en-US" sz="1100" b="0" baseline="0" dirty="0" smtClean="0"/>
                        <a:t>1)</a:t>
                      </a:r>
                      <a:r>
                        <a:rPr lang="en-US" sz="1100" dirty="0" smtClean="0"/>
                        <a:t>Simplest</a:t>
                      </a:r>
                      <a:r>
                        <a:rPr lang="en-US" sz="1100" baseline="0" dirty="0" smtClean="0"/>
                        <a:t> classifier.</a:t>
                      </a:r>
                    </a:p>
                    <a:p>
                      <a:pPr marL="0" indent="0">
                        <a:buFont typeface="Arial" charset="0"/>
                        <a:buNone/>
                      </a:pPr>
                      <a:r>
                        <a:rPr lang="en-US" sz="1100" baseline="0" dirty="0" smtClean="0"/>
                        <a:t>2)No parameter learning encountered.        </a:t>
                      </a:r>
                    </a:p>
                    <a:p>
                      <a:pPr marL="0" indent="0">
                        <a:buFont typeface="Arial" charset="0"/>
                        <a:buNone/>
                      </a:pPr>
                      <a:r>
                        <a:rPr lang="en-US" sz="1100" baseline="0" dirty="0" smtClean="0"/>
                        <a:t>3)Very fast and efficient to implement. </a:t>
                      </a:r>
                    </a:p>
                    <a:p>
                      <a:pPr marL="0" indent="0">
                        <a:buFont typeface="Arial" charset="0"/>
                        <a:buNone/>
                      </a:pPr>
                      <a:r>
                        <a:rPr lang="en-US" sz="1100" baseline="0" dirty="0" smtClean="0"/>
                        <a:t>4)Works very well for separable clusters </a:t>
                      </a:r>
                      <a:r>
                        <a:rPr lang="en-US" sz="1100" b="1" baseline="0" dirty="0" smtClean="0"/>
                        <a:t>Weakness: </a:t>
                      </a:r>
                      <a:r>
                        <a:rPr lang="en-US" sz="1100" b="0" baseline="0" dirty="0" smtClean="0"/>
                        <a:t>1)</a:t>
                      </a:r>
                      <a:r>
                        <a:rPr lang="en-US" sz="1100" baseline="0" dirty="0" smtClean="0"/>
                        <a:t>Dependent on the choice of number of neighbors and data distribution. </a:t>
                      </a:r>
                    </a:p>
                    <a:p>
                      <a:pPr marL="0" indent="0">
                        <a:buFont typeface="Arial" charset="0"/>
                        <a:buNone/>
                      </a:pPr>
                      <a:r>
                        <a:rPr lang="en-US" sz="1100" baseline="0" dirty="0" smtClean="0"/>
                        <a:t>2)Doesn’t work well for overlapping distributions.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r>
                        <a:rPr lang="en-US" sz="1100" baseline="0" dirty="0" smtClean="0"/>
                        <a:t> </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48379">
                <a:tc>
                  <a:txBody>
                    <a:bodyPr/>
                    <a:lstStyle/>
                    <a:p>
                      <a:pPr marL="0" indent="0">
                        <a:buFont typeface="Arial" charset="0"/>
                        <a:buNone/>
                      </a:pPr>
                      <a:r>
                        <a:rPr lang="en-US" sz="1100" dirty="0" smtClean="0"/>
                        <a:t>Decision Tree</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smtClean="0"/>
                        <a:t>Safavian</a:t>
                      </a:r>
                      <a:r>
                        <a:rPr lang="en-US" sz="1100" dirty="0" smtClean="0"/>
                        <a:t> et al</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effectLst/>
                          <a:latin typeface="+mn-lt"/>
                          <a:ea typeface="+mn-ea"/>
                          <a:cs typeface="+mn-cs"/>
                        </a:rPr>
                        <a:t>IEEE TRANSACTIONS ON SYSTEMS, MAN, AND CYBERNETICS, VOL. 21,</a:t>
                      </a:r>
                      <a:r>
                        <a:rPr lang="en-US" sz="1100" kern="1200" baseline="0" dirty="0" smtClean="0">
                          <a:solidFill>
                            <a:schemeClr val="dk1"/>
                          </a:solidFill>
                          <a:effectLst/>
                          <a:latin typeface="+mn-lt"/>
                          <a:ea typeface="+mn-ea"/>
                          <a:cs typeface="+mn-cs"/>
                        </a:rPr>
                        <a:t> </a:t>
                      </a:r>
                      <a:r>
                        <a:rPr lang="en-US" sz="1100" kern="1200" dirty="0" smtClean="0">
                          <a:solidFill>
                            <a:schemeClr val="dk1"/>
                          </a:solidFill>
                          <a:effectLst/>
                          <a:latin typeface="+mn-lt"/>
                          <a:ea typeface="+mn-ea"/>
                          <a:cs typeface="+mn-cs"/>
                        </a:rPr>
                        <a:t>NO. 3, MAYIJUNE 1991</a:t>
                      </a:r>
                      <a:r>
                        <a:rPr lang="en-US" sz="1801" kern="1200" dirty="0" smtClean="0">
                          <a:solidFill>
                            <a:schemeClr val="dk1"/>
                          </a:solidFill>
                          <a:effectLst/>
                          <a:latin typeface="+mn-lt"/>
                          <a:ea typeface="+mn-ea"/>
                          <a:cs typeface="+mn-cs"/>
                        </a:rPr>
                        <a:t> </a:t>
                      </a:r>
                      <a:endParaRPr lang="en-US" sz="1200" dirty="0" smtClean="0">
                        <a:effectLst/>
                      </a:endParaRPr>
                    </a:p>
                    <a:p>
                      <a:pPr marL="0" marR="0" indent="0" algn="l" defTabSz="457177" rtl="0" eaLnBrk="1" fontAlgn="auto" latinLnBrk="0" hangingPunct="1">
                        <a:lnSpc>
                          <a:spcPct val="100000"/>
                        </a:lnSpc>
                        <a:spcBef>
                          <a:spcPts val="0"/>
                        </a:spcBef>
                        <a:spcAft>
                          <a:spcPts val="0"/>
                        </a:spcAft>
                        <a:buClrTx/>
                        <a:buSzTx/>
                        <a:buFont typeface="Arial"/>
                        <a:buNone/>
                        <a:tabLst/>
                        <a:defRPr/>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 </a:t>
                      </a:r>
                      <a:r>
                        <a:rPr lang="en-US" sz="1100" dirty="0" smtClean="0"/>
                        <a:t>1)</a:t>
                      </a:r>
                      <a:r>
                        <a:rPr lang="en-US" sz="1100" baseline="0" dirty="0" smtClean="0"/>
                        <a:t>Have very low variance. </a:t>
                      </a:r>
                    </a:p>
                    <a:p>
                      <a:pPr marL="0" indent="0">
                        <a:buFont typeface="Arial" charset="0"/>
                        <a:buNone/>
                      </a:pPr>
                      <a:r>
                        <a:rPr lang="en-US" sz="1100" b="1" baseline="0" dirty="0" smtClean="0"/>
                        <a:t>Weakness:</a:t>
                      </a:r>
                      <a:r>
                        <a:rPr lang="en-US" sz="1100" b="0" baseline="0" dirty="0" smtClean="0"/>
                        <a:t>1)</a:t>
                      </a:r>
                      <a:r>
                        <a:rPr lang="en-US" sz="1100" baseline="0" dirty="0" smtClean="0"/>
                        <a:t>Random initialization so different result every-time.</a:t>
                      </a:r>
                    </a:p>
                    <a:p>
                      <a:pPr marL="0" indent="0">
                        <a:buFont typeface="Arial" charset="0"/>
                        <a:buNone/>
                      </a:pPr>
                      <a:r>
                        <a:rPr lang="en-US" sz="1100" baseline="0" dirty="0" smtClean="0"/>
                        <a:t>2) Run-time complexity increases with the increase in number of trees and features.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1204970">
                <a:tc>
                  <a:txBody>
                    <a:bodyPr/>
                    <a:lstStyle/>
                    <a:p>
                      <a:pPr marL="0" indent="0">
                        <a:buFont typeface="Arial" charset="0"/>
                        <a:buNone/>
                      </a:pPr>
                      <a:r>
                        <a:rPr lang="en-US" sz="1100" dirty="0" smtClean="0"/>
                        <a:t>Performance Metrics</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kern="1200" dirty="0" smtClean="0">
                          <a:solidFill>
                            <a:schemeClr val="dk1"/>
                          </a:solidFill>
                          <a:latin typeface="+mn-lt"/>
                          <a:ea typeface="+mn-ea"/>
                          <a:cs typeface="+mn-cs"/>
                        </a:rPr>
                        <a:t>Zhu, </a:t>
                      </a:r>
                      <a:r>
                        <a:rPr lang="en-US" sz="1100" kern="1200" dirty="0" err="1" smtClean="0">
                          <a:solidFill>
                            <a:schemeClr val="dk1"/>
                          </a:solidFill>
                          <a:latin typeface="+mn-lt"/>
                          <a:ea typeface="+mn-ea"/>
                          <a:cs typeface="+mn-cs"/>
                        </a:rPr>
                        <a:t>Xingquan</a:t>
                      </a:r>
                      <a:endParaRPr lang="en-US" sz="1100" kern="1200" dirty="0" smtClean="0">
                        <a:solidFill>
                          <a:schemeClr val="dk1"/>
                        </a:solidFill>
                        <a:latin typeface="+mn-lt"/>
                        <a:ea typeface="+mn-ea"/>
                        <a:cs typeface="+mn-cs"/>
                      </a:endParaRPr>
                    </a:p>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kern="1200" dirty="0" smtClean="0">
                          <a:solidFill>
                            <a:schemeClr val="dk1"/>
                          </a:solidFill>
                          <a:latin typeface="+mn-lt"/>
                          <a:ea typeface="+mn-ea"/>
                          <a:cs typeface="+mn-cs"/>
                        </a:rPr>
                        <a:t>Powers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b="0" i="0" kern="1200" dirty="0" smtClean="0">
                          <a:solidFill>
                            <a:schemeClr val="bg1"/>
                          </a:solidFill>
                          <a:latin typeface="+mn-lt"/>
                          <a:ea typeface="+mn-ea"/>
                          <a:cs typeface="+mn-cs"/>
                        </a:rPr>
                        <a:t>The business impact of predictive</a:t>
                      </a:r>
                      <a:r>
                        <a:rPr lang="en-US" sz="1100" b="0" i="0" kern="1200" baseline="0" dirty="0" smtClean="0">
                          <a:solidFill>
                            <a:schemeClr val="bg1"/>
                          </a:solidFill>
                          <a:latin typeface="+mn-lt"/>
                          <a:ea typeface="+mn-ea"/>
                          <a:cs typeface="+mn-cs"/>
                        </a:rPr>
                        <a:t> analysis, IGI Global, </a:t>
                      </a:r>
                      <a:r>
                        <a:rPr lang="en-US" sz="1100" b="0" i="0" kern="1200" dirty="0" smtClean="0">
                          <a:solidFill>
                            <a:schemeClr val="bg1"/>
                          </a:solidFill>
                          <a:latin typeface="+mn-lt"/>
                          <a:ea typeface="+mn-ea"/>
                          <a:cs typeface="+mn-cs"/>
                        </a:rPr>
                        <a:t>2007</a:t>
                      </a:r>
                    </a:p>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b="0" i="0" kern="1200" dirty="0" smtClean="0">
                          <a:solidFill>
                            <a:schemeClr val="bg1"/>
                          </a:solidFill>
                          <a:latin typeface="+mn-lt"/>
                          <a:ea typeface="+mn-ea"/>
                          <a:cs typeface="+mn-cs"/>
                        </a:rPr>
                        <a:t>Evaluation: from precision,</a:t>
                      </a:r>
                      <a:r>
                        <a:rPr lang="en-US" sz="1100" b="0" i="0" kern="1200" baseline="0" dirty="0" smtClean="0">
                          <a:solidFill>
                            <a:schemeClr val="bg1"/>
                          </a:solidFill>
                          <a:latin typeface="+mn-lt"/>
                          <a:ea typeface="+mn-ea"/>
                          <a:cs typeface="+mn-cs"/>
                        </a:rPr>
                        <a:t> recall and f-score to ROC, </a:t>
                      </a:r>
                      <a:r>
                        <a:rPr lang="en-US" sz="1100" b="0" i="0" kern="1200" baseline="0" dirty="0" err="1" smtClean="0">
                          <a:solidFill>
                            <a:schemeClr val="bg1"/>
                          </a:solidFill>
                          <a:latin typeface="+mn-lt"/>
                          <a:ea typeface="+mn-ea"/>
                          <a:cs typeface="+mn-cs"/>
                        </a:rPr>
                        <a:t>informedness</a:t>
                      </a:r>
                      <a:r>
                        <a:rPr lang="en-US" sz="1100" b="0" i="0" kern="1200" baseline="0" dirty="0" smtClean="0">
                          <a:solidFill>
                            <a:schemeClr val="bg1"/>
                          </a:solidFill>
                          <a:latin typeface="+mn-lt"/>
                          <a:ea typeface="+mn-ea"/>
                          <a:cs typeface="+mn-cs"/>
                        </a:rPr>
                        <a:t> and correlation, Journal of Machine Learning, 2011</a:t>
                      </a:r>
                      <a:endParaRPr lang="en-US" sz="1100" b="0" i="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a:t>
                      </a:r>
                      <a:r>
                        <a:rPr lang="en-US" sz="1100" b="1" baseline="0" dirty="0" smtClean="0"/>
                        <a:t> </a:t>
                      </a:r>
                      <a:r>
                        <a:rPr lang="en-US" sz="1100" baseline="0" dirty="0" smtClean="0"/>
                        <a:t>Matthews coefficient is regarded as being the best coefficient to summarize the confusion matrix in one number.</a:t>
                      </a:r>
                    </a:p>
                    <a:p>
                      <a:pPr marL="0" indent="0">
                        <a:buFont typeface="Arial" charset="0"/>
                        <a:buNone/>
                      </a:pPr>
                      <a:r>
                        <a:rPr lang="en-US" sz="1100" baseline="0" dirty="0" smtClean="0"/>
                        <a:t>F-Score is a good metric to see balance between precision (exactness) and recall (completeness).</a:t>
                      </a:r>
                    </a:p>
                    <a:p>
                      <a:pPr marL="0" marR="0" indent="0" algn="l" defTabSz="457177" rtl="0" eaLnBrk="1" fontAlgn="auto" latinLnBrk="0" hangingPunct="1">
                        <a:lnSpc>
                          <a:spcPct val="100000"/>
                        </a:lnSpc>
                        <a:spcBef>
                          <a:spcPts val="0"/>
                        </a:spcBef>
                        <a:spcAft>
                          <a:spcPts val="0"/>
                        </a:spcAft>
                        <a:buClrTx/>
                        <a:buSzTx/>
                        <a:buFont typeface="Arial" charset="0"/>
                        <a:buNone/>
                        <a:tabLst/>
                        <a:defRPr/>
                      </a:pPr>
                      <a:r>
                        <a:rPr lang="en-US" sz="1100" b="1" baseline="0" dirty="0" smtClean="0"/>
                        <a:t>Weakness: </a:t>
                      </a:r>
                      <a:r>
                        <a:rPr lang="en-US" sz="1100" kern="1200" dirty="0" smtClean="0">
                          <a:solidFill>
                            <a:schemeClr val="dk1"/>
                          </a:solidFill>
                          <a:latin typeface="+mn-lt"/>
                          <a:ea typeface="+mn-ea"/>
                          <a:cs typeface="+mn-cs"/>
                        </a:rPr>
                        <a:t>Classification Accuracy alone cannot be trusted to select a well performing model. This is the Accuracy</a:t>
                      </a:r>
                      <a:r>
                        <a:rPr lang="en-US" sz="1100" kern="1200" baseline="0" dirty="0" smtClean="0">
                          <a:solidFill>
                            <a:schemeClr val="dk1"/>
                          </a:solidFill>
                          <a:latin typeface="+mn-lt"/>
                          <a:ea typeface="+mn-ea"/>
                          <a:cs typeface="+mn-cs"/>
                        </a:rPr>
                        <a:t> paradox</a:t>
                      </a:r>
                      <a:endParaRPr lang="en-US" sz="1100" kern="1200" dirty="0" smtClean="0">
                        <a:solidFill>
                          <a:schemeClr val="dk1"/>
                        </a:solidFill>
                        <a:latin typeface="+mn-lt"/>
                        <a:ea typeface="+mn-ea"/>
                        <a:cs typeface="+mn-cs"/>
                      </a:endParaRPr>
                    </a:p>
                    <a:p>
                      <a:pPr marL="0" indent="0">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A</a:t>
                      </a:r>
                      <a:r>
                        <a:rPr lang="en-US" sz="1100" baseline="0" dirty="0" smtClean="0"/>
                        <a:t> combination of:</a:t>
                      </a:r>
                    </a:p>
                    <a:p>
                      <a:pPr marL="0" indent="0">
                        <a:buFont typeface="Arial" charset="0"/>
                        <a:buNone/>
                      </a:pPr>
                      <a:r>
                        <a:rPr lang="en-US" sz="1100" baseline="0" dirty="0" smtClean="0"/>
                        <a:t>Accuracy</a:t>
                      </a:r>
                    </a:p>
                    <a:p>
                      <a:pPr marL="0" indent="0">
                        <a:buFont typeface="Arial" charset="0"/>
                        <a:buNone/>
                      </a:pPr>
                      <a:r>
                        <a:rPr lang="en-US" sz="1100" baseline="0" dirty="0" smtClean="0"/>
                        <a:t>Sensitivity</a:t>
                      </a:r>
                    </a:p>
                    <a:p>
                      <a:pPr marL="0" indent="0">
                        <a:buFont typeface="Arial" charset="0"/>
                        <a:buNone/>
                      </a:pPr>
                      <a:r>
                        <a:rPr lang="en-US" sz="1100" baseline="0" dirty="0" smtClean="0"/>
                        <a:t>Specificity</a:t>
                      </a:r>
                    </a:p>
                    <a:p>
                      <a:pPr marL="0" indent="0">
                        <a:buFont typeface="Arial" charset="0"/>
                        <a:buNone/>
                      </a:pPr>
                      <a:r>
                        <a:rPr lang="en-US" sz="1100" baseline="0" dirty="0" smtClean="0"/>
                        <a:t>Precision</a:t>
                      </a:r>
                    </a:p>
                    <a:p>
                      <a:pPr marL="0" indent="0">
                        <a:buFont typeface="Arial" charset="0"/>
                        <a:buNone/>
                      </a:pPr>
                      <a:r>
                        <a:rPr lang="en-US" sz="1100" baseline="0" dirty="0" smtClean="0"/>
                        <a:t>Recall</a:t>
                      </a:r>
                    </a:p>
                    <a:p>
                      <a:pPr marL="0" indent="0">
                        <a:buFont typeface="Arial" charset="0"/>
                        <a:buNone/>
                      </a:pPr>
                      <a:r>
                        <a:rPr lang="en-US" sz="1100" baseline="0" dirty="0" smtClean="0"/>
                        <a:t>F-Score</a:t>
                      </a:r>
                    </a:p>
                    <a:p>
                      <a:pPr marL="0" indent="0">
                        <a:buFont typeface="Arial" charset="0"/>
                        <a:buNone/>
                      </a:pPr>
                      <a:r>
                        <a:rPr lang="en-US" sz="1100" baseline="0" dirty="0" err="1" smtClean="0"/>
                        <a:t>Gmean</a:t>
                      </a:r>
                      <a:endParaRPr lang="en-US" sz="1100" baseline="0" dirty="0" smtClean="0"/>
                    </a:p>
                    <a:p>
                      <a:pPr marL="0" indent="0">
                        <a:buFont typeface="Arial" charset="0"/>
                        <a:buNone/>
                      </a:pPr>
                      <a:r>
                        <a:rPr lang="en-US" sz="1100" baseline="0" dirty="0" smtClean="0"/>
                        <a:t>Matthews Coefficient</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bl>
          </a:graphicData>
        </a:graphic>
      </p:graphicFrame>
    </p:spTree>
    <p:extLst>
      <p:ext uri="{BB962C8B-B14F-4D97-AF65-F5344CB8AC3E}">
        <p14:creationId xmlns:p14="http://schemas.microsoft.com/office/powerpoint/2010/main" val="310993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 y="999074"/>
            <a:ext cx="9143999" cy="1754818"/>
          </a:xfrm>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smtClean="0"/>
              <a:t>Available features</a:t>
            </a:r>
            <a:endParaRPr lang="en-US" dirty="0"/>
          </a:p>
        </p:txBody>
      </p:sp>
      <p:sp>
        <p:nvSpPr>
          <p:cNvPr id="5" name="Content Placeholder 11"/>
          <p:cNvSpPr txBox="1">
            <a:spLocks/>
          </p:cNvSpPr>
          <p:nvPr/>
        </p:nvSpPr>
        <p:spPr>
          <a:xfrm>
            <a:off x="4" y="991351"/>
            <a:ext cx="9143999" cy="2109657"/>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STATISTICS</a:t>
            </a:r>
            <a:endParaRPr lang="en-US" sz="1600" dirty="0" smtClean="0"/>
          </a:p>
          <a:p>
            <a:pPr marL="285750" indent="-285750" algn="just" defTabSz="914400">
              <a:spcBef>
                <a:spcPts val="0"/>
              </a:spcBef>
              <a:spcAft>
                <a:spcPts val="0"/>
              </a:spcAft>
              <a:buFont typeface="Arial"/>
              <a:buNone/>
            </a:pPr>
            <a:endParaRPr lang="en-US" sz="1600" dirty="0" smtClean="0"/>
          </a:p>
          <a:p>
            <a:pPr marL="285750" indent="-285750" algn="just" defTabSz="914400">
              <a:spcBef>
                <a:spcPts val="0"/>
              </a:spcBef>
              <a:spcAft>
                <a:spcPts val="0"/>
              </a:spcAft>
              <a:buFont typeface="Arial"/>
              <a:buNone/>
            </a:pPr>
            <a:r>
              <a:rPr lang="en-US" sz="1600" dirty="0" smtClean="0"/>
              <a:t>1628 computed features.</a:t>
            </a:r>
          </a:p>
          <a:p>
            <a:pPr marL="285750" indent="-285750" algn="just" defTabSz="914400">
              <a:spcBef>
                <a:spcPts val="0"/>
              </a:spcBef>
              <a:spcAft>
                <a:spcPts val="0"/>
              </a:spcAft>
              <a:buFont typeface="Arial"/>
              <a:buNone/>
            </a:pPr>
            <a:r>
              <a:rPr lang="en-US" sz="1600" dirty="0" smtClean="0"/>
              <a:t>Top 100 selected with Statistical Dependency and Mutual Information.</a:t>
            </a:r>
          </a:p>
          <a:p>
            <a:pPr marL="285750" indent="-285750" algn="just" defTabSz="914400">
              <a:spcBef>
                <a:spcPts val="0"/>
              </a:spcBef>
              <a:spcAft>
                <a:spcPts val="0"/>
              </a:spcAft>
              <a:buFont typeface="Arial"/>
              <a:buNone/>
            </a:pPr>
            <a:r>
              <a:rPr lang="en-US" sz="1600" dirty="0" smtClean="0"/>
              <a:t>Reduced with PCA and t-SNE</a:t>
            </a:r>
          </a:p>
          <a:p>
            <a:pPr marL="285750" indent="-285750" algn="just" defTabSz="914400">
              <a:spcBef>
                <a:spcPts val="0"/>
              </a:spcBef>
              <a:spcAft>
                <a:spcPts val="0"/>
              </a:spcAft>
              <a:buFont typeface="Arial"/>
              <a:buNone/>
            </a:pPr>
            <a:endParaRPr lang="en-US" sz="1600" dirty="0" smtClean="0"/>
          </a:p>
          <a:p>
            <a:pPr marL="285750" indent="-285750" algn="just" defTabSz="914400">
              <a:spcBef>
                <a:spcPts val="0"/>
              </a:spcBef>
              <a:spcAft>
                <a:spcPts val="0"/>
              </a:spcAft>
              <a:buFont typeface="Arial" charset="0"/>
              <a:buChar char="•"/>
            </a:pPr>
            <a:r>
              <a:rPr lang="en-US" sz="1200" dirty="0" smtClean="0"/>
              <a:t>144 color based features</a:t>
            </a:r>
          </a:p>
          <a:p>
            <a:pPr marL="285750" indent="-285750" algn="just" defTabSz="914400">
              <a:spcBef>
                <a:spcPts val="0"/>
              </a:spcBef>
              <a:spcAft>
                <a:spcPts val="0"/>
              </a:spcAft>
              <a:buFont typeface="Arial" charset="0"/>
              <a:buChar char="•"/>
            </a:pPr>
            <a:r>
              <a:rPr lang="en-US" sz="1200" dirty="0" smtClean="0"/>
              <a:t>264 shape based</a:t>
            </a:r>
          </a:p>
          <a:p>
            <a:pPr marL="285750" indent="-285750" algn="just" defTabSz="914400">
              <a:spcBef>
                <a:spcPts val="0"/>
              </a:spcBef>
              <a:spcAft>
                <a:spcPts val="0"/>
              </a:spcAft>
              <a:buFont typeface="Arial" charset="0"/>
              <a:buChar char="•"/>
            </a:pPr>
            <a:r>
              <a:rPr lang="en-US" sz="1200" dirty="0" smtClean="0"/>
              <a:t>1320 texture based </a:t>
            </a:r>
          </a:p>
        </p:txBody>
      </p:sp>
      <p:graphicFrame>
        <p:nvGraphicFramePr>
          <p:cNvPr id="7" name="Table 6"/>
          <p:cNvGraphicFramePr>
            <a:graphicFrameLocks noGrp="1"/>
          </p:cNvGraphicFramePr>
          <p:nvPr>
            <p:extLst>
              <p:ext uri="{D42A27DB-BD31-4B8C-83A1-F6EECF244321}">
                <p14:modId xmlns:p14="http://schemas.microsoft.com/office/powerpoint/2010/main" val="444269315"/>
              </p:ext>
            </p:extLst>
          </p:nvPr>
        </p:nvGraphicFramePr>
        <p:xfrm>
          <a:off x="238539" y="3268696"/>
          <a:ext cx="2289969" cy="3048000"/>
        </p:xfrm>
        <a:graphic>
          <a:graphicData uri="http://schemas.openxmlformats.org/drawingml/2006/table">
            <a:tbl>
              <a:tblPr firstRow="1" bandRow="1">
                <a:tableStyleId>{5C22544A-7EE6-4342-B048-85BDC9FD1C3A}</a:tableStyleId>
              </a:tblPr>
              <a:tblGrid>
                <a:gridCol w="2289969"/>
              </a:tblGrid>
              <a:tr h="299023">
                <a:tc>
                  <a:txBody>
                    <a:bodyPr/>
                    <a:lstStyle/>
                    <a:p>
                      <a:r>
                        <a:rPr lang="en-US" sz="1400" dirty="0" smtClean="0"/>
                        <a:t>Color Features</a:t>
                      </a:r>
                      <a:endParaRPr lang="en-US" sz="1400" dirty="0"/>
                    </a:p>
                  </a:txBody>
                  <a:tcPr/>
                </a:tc>
              </a:tr>
              <a:tr h="299023">
                <a:tc>
                  <a:txBody>
                    <a:bodyPr/>
                    <a:lstStyle/>
                    <a:p>
                      <a:r>
                        <a:rPr lang="en-US" sz="1400" dirty="0" smtClean="0"/>
                        <a:t>Red Channel</a:t>
                      </a:r>
                      <a:endParaRPr lang="en-US" sz="1400" dirty="0"/>
                    </a:p>
                  </a:txBody>
                  <a:tcPr/>
                </a:tc>
              </a:tr>
              <a:tr h="299023">
                <a:tc>
                  <a:txBody>
                    <a:bodyPr/>
                    <a:lstStyle/>
                    <a:p>
                      <a:r>
                        <a:rPr lang="en-US" sz="1400" dirty="0" smtClean="0"/>
                        <a:t>Green Channel</a:t>
                      </a:r>
                      <a:endParaRPr lang="en-US" sz="1400" dirty="0"/>
                    </a:p>
                  </a:txBody>
                  <a:tcPr/>
                </a:tc>
              </a:tr>
              <a:tr h="299023">
                <a:tc>
                  <a:txBody>
                    <a:bodyPr/>
                    <a:lstStyle/>
                    <a:p>
                      <a:r>
                        <a:rPr lang="en-US" sz="1400" dirty="0" smtClean="0"/>
                        <a:t>Blue Channel</a:t>
                      </a:r>
                      <a:endParaRPr lang="en-US" sz="1400" dirty="0"/>
                    </a:p>
                  </a:txBody>
                  <a:tcPr/>
                </a:tc>
              </a:tr>
              <a:tr h="299023">
                <a:tc>
                  <a:txBody>
                    <a:bodyPr/>
                    <a:lstStyle/>
                    <a:p>
                      <a:r>
                        <a:rPr lang="en-US" sz="1400" dirty="0" smtClean="0"/>
                        <a:t>L Channel</a:t>
                      </a:r>
                      <a:endParaRPr lang="en-US" sz="1400" dirty="0"/>
                    </a:p>
                  </a:txBody>
                  <a:tcPr/>
                </a:tc>
              </a:tr>
              <a:tr h="299023">
                <a:tc>
                  <a:txBody>
                    <a:bodyPr/>
                    <a:lstStyle/>
                    <a:p>
                      <a:r>
                        <a:rPr lang="en-US" sz="1400" dirty="0" smtClean="0"/>
                        <a:t>A Channel</a:t>
                      </a:r>
                      <a:endParaRPr lang="en-US" sz="1400" dirty="0"/>
                    </a:p>
                  </a:txBody>
                  <a:tcPr/>
                </a:tc>
              </a:tr>
              <a:tr h="299023">
                <a:tc>
                  <a:txBody>
                    <a:bodyPr/>
                    <a:lstStyle/>
                    <a:p>
                      <a:r>
                        <a:rPr lang="en-US" sz="1400" dirty="0" smtClean="0"/>
                        <a:t>B Channel</a:t>
                      </a:r>
                      <a:endParaRPr lang="en-US" sz="1400" dirty="0"/>
                    </a:p>
                  </a:txBody>
                  <a:tcPr/>
                </a:tc>
              </a:tr>
              <a:tr h="299023">
                <a:tc>
                  <a:txBody>
                    <a:bodyPr/>
                    <a:lstStyle/>
                    <a:p>
                      <a:r>
                        <a:rPr lang="en-US" sz="1400" dirty="0" smtClean="0"/>
                        <a:t>Hue Channel</a:t>
                      </a:r>
                      <a:endParaRPr lang="en-US" sz="1400" dirty="0"/>
                    </a:p>
                  </a:txBody>
                  <a:tcPr/>
                </a:tc>
              </a:tr>
              <a:tr h="299023">
                <a:tc>
                  <a:txBody>
                    <a:bodyPr/>
                    <a:lstStyle/>
                    <a:p>
                      <a:r>
                        <a:rPr lang="en-US" sz="1400" dirty="0" smtClean="0"/>
                        <a:t>Saturation Channel</a:t>
                      </a:r>
                      <a:endParaRPr lang="en-US" sz="1400" dirty="0"/>
                    </a:p>
                  </a:txBody>
                  <a:tcPr/>
                </a:tc>
              </a:tr>
              <a:tr h="299023">
                <a:tc>
                  <a:txBody>
                    <a:bodyPr/>
                    <a:lstStyle/>
                    <a:p>
                      <a:r>
                        <a:rPr lang="en-US" sz="1400" dirty="0" smtClean="0"/>
                        <a:t>Value Channel</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57533490"/>
              </p:ext>
            </p:extLst>
          </p:nvPr>
        </p:nvGraphicFramePr>
        <p:xfrm>
          <a:off x="3310384" y="2659096"/>
          <a:ext cx="2289969" cy="3657600"/>
        </p:xfrm>
        <a:graphic>
          <a:graphicData uri="http://schemas.openxmlformats.org/drawingml/2006/table">
            <a:tbl>
              <a:tblPr firstRow="1" bandRow="1">
                <a:tableStyleId>{5C22544A-7EE6-4342-B048-85BDC9FD1C3A}</a:tableStyleId>
              </a:tblPr>
              <a:tblGrid>
                <a:gridCol w="2289969"/>
              </a:tblGrid>
              <a:tr h="256602">
                <a:tc>
                  <a:txBody>
                    <a:bodyPr/>
                    <a:lstStyle/>
                    <a:p>
                      <a:r>
                        <a:rPr lang="en-US" sz="1400" dirty="0" smtClean="0"/>
                        <a:t>Shape Features</a:t>
                      </a:r>
                      <a:endParaRPr lang="en-US" sz="1400" dirty="0"/>
                    </a:p>
                  </a:txBody>
                  <a:tcPr/>
                </a:tc>
              </a:tr>
              <a:tr h="256602">
                <a:tc>
                  <a:txBody>
                    <a:bodyPr/>
                    <a:lstStyle/>
                    <a:p>
                      <a:r>
                        <a:rPr lang="en-US" sz="1400" dirty="0" smtClean="0"/>
                        <a:t>Area</a:t>
                      </a:r>
                      <a:endParaRPr lang="en-US" sz="1400" dirty="0"/>
                    </a:p>
                  </a:txBody>
                  <a:tcPr/>
                </a:tc>
              </a:tr>
              <a:tr h="256602">
                <a:tc>
                  <a:txBody>
                    <a:bodyPr/>
                    <a:lstStyle/>
                    <a:p>
                      <a:r>
                        <a:rPr lang="en-US" sz="1400" dirty="0" smtClean="0"/>
                        <a:t>Major</a:t>
                      </a:r>
                      <a:r>
                        <a:rPr lang="en-US" sz="1400" baseline="0" dirty="0" smtClean="0"/>
                        <a:t> Axis</a:t>
                      </a:r>
                      <a:endParaRPr lang="en-US" sz="1400" dirty="0"/>
                    </a:p>
                  </a:txBody>
                  <a:tcPr/>
                </a:tc>
              </a:tr>
              <a:tr h="256602">
                <a:tc>
                  <a:txBody>
                    <a:bodyPr/>
                    <a:lstStyle/>
                    <a:p>
                      <a:r>
                        <a:rPr lang="en-US" sz="1400" dirty="0" smtClean="0"/>
                        <a:t>Minor</a:t>
                      </a:r>
                      <a:r>
                        <a:rPr lang="en-US" sz="1400" baseline="0" dirty="0" smtClean="0"/>
                        <a:t> Axis</a:t>
                      </a:r>
                      <a:endParaRPr lang="en-US" sz="1400" dirty="0"/>
                    </a:p>
                  </a:txBody>
                  <a:tcPr/>
                </a:tc>
              </a:tr>
              <a:tr h="256602">
                <a:tc>
                  <a:txBody>
                    <a:bodyPr/>
                    <a:lstStyle/>
                    <a:p>
                      <a:r>
                        <a:rPr lang="en-US" sz="1400" dirty="0" smtClean="0"/>
                        <a:t>Eccentricity</a:t>
                      </a:r>
                      <a:endParaRPr lang="en-US" sz="1400" dirty="0"/>
                    </a:p>
                  </a:txBody>
                  <a:tcPr/>
                </a:tc>
              </a:tr>
              <a:tr h="256602">
                <a:tc>
                  <a:txBody>
                    <a:bodyPr/>
                    <a:lstStyle/>
                    <a:p>
                      <a:r>
                        <a:rPr lang="en-US" sz="1400" dirty="0" smtClean="0"/>
                        <a:t>Orientation</a:t>
                      </a:r>
                      <a:endParaRPr lang="en-US" sz="1400" dirty="0"/>
                    </a:p>
                  </a:txBody>
                  <a:tcPr/>
                </a:tc>
              </a:tr>
              <a:tr h="256602">
                <a:tc>
                  <a:txBody>
                    <a:bodyPr/>
                    <a:lstStyle/>
                    <a:p>
                      <a:r>
                        <a:rPr lang="en-US" sz="1400" dirty="0" smtClean="0"/>
                        <a:t>Convex Area</a:t>
                      </a:r>
                      <a:endParaRPr lang="en-US" sz="1400" dirty="0"/>
                    </a:p>
                  </a:txBody>
                  <a:tcPr/>
                </a:tc>
              </a:tr>
              <a:tr h="256602">
                <a:tc>
                  <a:txBody>
                    <a:bodyPr/>
                    <a:lstStyle/>
                    <a:p>
                      <a:r>
                        <a:rPr lang="en-US" sz="1400" dirty="0" smtClean="0"/>
                        <a:t>Solidity</a:t>
                      </a:r>
                      <a:endParaRPr lang="en-US" sz="1400" dirty="0"/>
                    </a:p>
                  </a:txBody>
                  <a:tcPr/>
                </a:tc>
              </a:tr>
              <a:tr h="256602">
                <a:tc>
                  <a:txBody>
                    <a:bodyPr/>
                    <a:lstStyle/>
                    <a:p>
                      <a:r>
                        <a:rPr lang="en-US" sz="1400" dirty="0" smtClean="0"/>
                        <a:t>Filled Area</a:t>
                      </a:r>
                      <a:endParaRPr lang="en-US" sz="1400" dirty="0"/>
                    </a:p>
                  </a:txBody>
                  <a:tcPr/>
                </a:tc>
              </a:tr>
              <a:tr h="256602">
                <a:tc>
                  <a:txBody>
                    <a:bodyPr/>
                    <a:lstStyle/>
                    <a:p>
                      <a:r>
                        <a:rPr lang="en-US" sz="1400" dirty="0" smtClean="0"/>
                        <a:t>Euler Number</a:t>
                      </a:r>
                      <a:endParaRPr lang="en-US" sz="1400" dirty="0"/>
                    </a:p>
                  </a:txBody>
                  <a:tcPr/>
                </a:tc>
              </a:tr>
              <a:tr h="256602">
                <a:tc>
                  <a:txBody>
                    <a:bodyPr/>
                    <a:lstStyle/>
                    <a:p>
                      <a:r>
                        <a:rPr lang="en-US" sz="1400" dirty="0" smtClean="0"/>
                        <a:t>Extent</a:t>
                      </a:r>
                      <a:endParaRPr lang="en-US" sz="1400" dirty="0"/>
                    </a:p>
                  </a:txBody>
                  <a:tcPr/>
                </a:tc>
              </a:tr>
              <a:tr h="256602">
                <a:tc>
                  <a:txBody>
                    <a:bodyPr/>
                    <a:lstStyle/>
                    <a:p>
                      <a:r>
                        <a:rPr lang="en-US" sz="1400" dirty="0" smtClean="0"/>
                        <a:t>Perimeter</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878935"/>
              </p:ext>
            </p:extLst>
          </p:nvPr>
        </p:nvGraphicFramePr>
        <p:xfrm>
          <a:off x="6223201" y="1555279"/>
          <a:ext cx="2696684" cy="4785360"/>
        </p:xfrm>
        <a:graphic>
          <a:graphicData uri="http://schemas.openxmlformats.org/drawingml/2006/table">
            <a:tbl>
              <a:tblPr firstRow="1" bandRow="1">
                <a:tableStyleId>{5C22544A-7EE6-4342-B048-85BDC9FD1C3A}</a:tableStyleId>
              </a:tblPr>
              <a:tblGrid>
                <a:gridCol w="2696684"/>
              </a:tblGrid>
              <a:tr h="162545">
                <a:tc>
                  <a:txBody>
                    <a:bodyPr/>
                    <a:lstStyle/>
                    <a:p>
                      <a:r>
                        <a:rPr lang="en-US" sz="1400" dirty="0" smtClean="0"/>
                        <a:t>Texture features</a:t>
                      </a:r>
                      <a:endParaRPr lang="en-US" sz="1400" dirty="0"/>
                    </a:p>
                  </a:txBody>
                  <a:tcPr/>
                </a:tc>
              </a:tr>
              <a:tr h="133599">
                <a:tc>
                  <a:txBody>
                    <a:bodyPr/>
                    <a:lstStyle/>
                    <a:p>
                      <a:r>
                        <a:rPr lang="en-US" sz="1400" b="0" i="0" u="none" strike="noStrike" kern="1200" baseline="0" dirty="0" smtClean="0">
                          <a:solidFill>
                            <a:schemeClr val="dk1"/>
                          </a:solidFill>
                          <a:latin typeface="+mn-lt"/>
                          <a:ea typeface="+mn-ea"/>
                          <a:cs typeface="+mn-cs"/>
                        </a:rPr>
                        <a:t>Autocorrelation</a:t>
                      </a:r>
                    </a:p>
                  </a:txBody>
                  <a:tcPr/>
                </a:tc>
              </a:tr>
              <a:tr h="133599">
                <a:tc>
                  <a:txBody>
                    <a:bodyPr/>
                    <a:lstStyle/>
                    <a:p>
                      <a:r>
                        <a:rPr lang="en-US" sz="1400" b="0" i="0" u="none" strike="noStrike" kern="1200" baseline="0" dirty="0" smtClean="0">
                          <a:solidFill>
                            <a:schemeClr val="dk1"/>
                          </a:solidFill>
                          <a:latin typeface="+mn-lt"/>
                          <a:ea typeface="+mn-ea"/>
                          <a:cs typeface="+mn-cs"/>
                        </a:rPr>
                        <a:t>Contrast</a:t>
                      </a:r>
                    </a:p>
                  </a:txBody>
                  <a:tcPr/>
                </a:tc>
              </a:tr>
              <a:tr h="133599">
                <a:tc>
                  <a:txBody>
                    <a:bodyPr/>
                    <a:lstStyle/>
                    <a:p>
                      <a:r>
                        <a:rPr lang="en-US" sz="1400" b="0" i="0" u="none" strike="noStrike" kern="1200" baseline="0" dirty="0" smtClean="0">
                          <a:solidFill>
                            <a:schemeClr val="dk1"/>
                          </a:solidFill>
                          <a:latin typeface="+mn-lt"/>
                          <a:ea typeface="+mn-ea"/>
                          <a:cs typeface="+mn-cs"/>
                        </a:rPr>
                        <a:t>Correlation</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Cluster Prominence</a:t>
                      </a:r>
                    </a:p>
                  </a:txBody>
                  <a:tcPr/>
                </a:tc>
              </a:tr>
              <a:tr h="133599">
                <a:tc>
                  <a:txBody>
                    <a:bodyPr/>
                    <a:lstStyle/>
                    <a:p>
                      <a:r>
                        <a:rPr lang="en-US" sz="1400" dirty="0" smtClean="0"/>
                        <a:t>Cluster</a:t>
                      </a:r>
                      <a:r>
                        <a:rPr lang="en-US" sz="1400" baseline="0" dirty="0" smtClean="0"/>
                        <a:t> Shade</a:t>
                      </a:r>
                      <a:endParaRPr lang="en-US" sz="1400" dirty="0"/>
                    </a:p>
                  </a:txBody>
                  <a:tcPr/>
                </a:tc>
              </a:tr>
              <a:tr h="133599">
                <a:tc>
                  <a:txBody>
                    <a:bodyPr/>
                    <a:lstStyle/>
                    <a:p>
                      <a:r>
                        <a:rPr lang="en-US" sz="1400" b="0" i="0" u="none" strike="noStrike" kern="1200" baseline="0" dirty="0" smtClean="0">
                          <a:solidFill>
                            <a:schemeClr val="dk1"/>
                          </a:solidFill>
                          <a:latin typeface="+mn-lt"/>
                          <a:ea typeface="+mn-ea"/>
                          <a:cs typeface="+mn-cs"/>
                        </a:rPr>
                        <a:t>Dissimilarity</a:t>
                      </a:r>
                    </a:p>
                  </a:txBody>
                  <a:tcPr/>
                </a:tc>
              </a:tr>
              <a:tr h="133599">
                <a:tc>
                  <a:txBody>
                    <a:bodyPr/>
                    <a:lstStyle/>
                    <a:p>
                      <a:r>
                        <a:rPr lang="en-US" sz="1400" b="0" i="0" u="none" strike="noStrike" kern="1200" baseline="0" dirty="0" smtClean="0">
                          <a:solidFill>
                            <a:schemeClr val="dk1"/>
                          </a:solidFill>
                          <a:latin typeface="+mn-lt"/>
                          <a:ea typeface="+mn-ea"/>
                          <a:cs typeface="+mn-cs"/>
                        </a:rPr>
                        <a:t>Energy</a:t>
                      </a:r>
                    </a:p>
                  </a:txBody>
                  <a:tcPr/>
                </a:tc>
              </a:tr>
              <a:tr h="133599">
                <a:tc>
                  <a:txBody>
                    <a:bodyPr/>
                    <a:lstStyle/>
                    <a:p>
                      <a:r>
                        <a:rPr lang="en-US" sz="1400" b="0" i="0" u="none" strike="noStrike" kern="1200" baseline="0" dirty="0" smtClean="0">
                          <a:solidFill>
                            <a:schemeClr val="dk1"/>
                          </a:solidFill>
                          <a:latin typeface="+mn-lt"/>
                          <a:ea typeface="+mn-ea"/>
                          <a:cs typeface="+mn-cs"/>
                        </a:rPr>
                        <a:t>Entropy</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Homogeneity</a:t>
                      </a:r>
                    </a:p>
                  </a:txBody>
                  <a:tcPr/>
                </a:tc>
              </a:tr>
              <a:tr h="133599">
                <a:tc>
                  <a:txBody>
                    <a:bodyPr/>
                    <a:lstStyle/>
                    <a:p>
                      <a:r>
                        <a:rPr lang="en-US" sz="1400" b="0" i="0" u="none" strike="noStrike" kern="1200" baseline="0" dirty="0" smtClean="0">
                          <a:solidFill>
                            <a:schemeClr val="dk1"/>
                          </a:solidFill>
                          <a:latin typeface="+mn-lt"/>
                          <a:ea typeface="+mn-ea"/>
                          <a:cs typeface="+mn-cs"/>
                        </a:rPr>
                        <a:t>Maximum probability</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Sum (variance, average, </a:t>
                      </a:r>
                      <a:r>
                        <a:rPr lang="is-IS" sz="1400" b="0" i="0" u="none" strike="noStrike" kern="1200" baseline="0" dirty="0" smtClean="0">
                          <a:solidFill>
                            <a:schemeClr val="dk1"/>
                          </a:solidFill>
                          <a:latin typeface="+mn-lt"/>
                          <a:ea typeface="+mn-ea"/>
                          <a:cs typeface="+mn-cs"/>
                        </a:rPr>
                        <a:t>…)</a:t>
                      </a:r>
                      <a:endParaRPr lang="en-US" sz="1400" b="0" i="0" u="none" strike="noStrike" kern="1200" baseline="0" dirty="0" smtClean="0">
                        <a:solidFill>
                          <a:schemeClr val="dk1"/>
                        </a:solidFill>
                        <a:latin typeface="+mn-lt"/>
                        <a:ea typeface="+mn-ea"/>
                        <a:cs typeface="+mn-cs"/>
                      </a:endParaRPr>
                    </a:p>
                  </a:txBody>
                  <a:tcPr/>
                </a:tc>
              </a:tr>
              <a:tr h="133599">
                <a:tc>
                  <a:txBody>
                    <a:bodyPr/>
                    <a:lstStyle/>
                    <a:p>
                      <a:r>
                        <a:rPr lang="en-US" sz="1400" b="0" i="0" u="none" strike="noStrike" kern="1200" baseline="0" dirty="0" smtClean="0">
                          <a:solidFill>
                            <a:schemeClr val="dk1"/>
                          </a:solidFill>
                          <a:latin typeface="+mn-lt"/>
                          <a:ea typeface="+mn-ea"/>
                          <a:cs typeface="+mn-cs"/>
                        </a:rPr>
                        <a:t>Difference (variance, entropy, </a:t>
                      </a:r>
                      <a:r>
                        <a:rPr lang="is-IS" sz="1400" b="0" i="0" u="none" strike="noStrike" kern="1200" baseline="0" dirty="0" smtClean="0">
                          <a:solidFill>
                            <a:schemeClr val="dk1"/>
                          </a:solidFill>
                          <a:latin typeface="+mn-lt"/>
                          <a:ea typeface="+mn-ea"/>
                          <a:cs typeface="+mn-cs"/>
                        </a:rPr>
                        <a:t>…)</a:t>
                      </a:r>
                      <a:endParaRPr lang="en-US" sz="1400" b="0" i="0" u="none" strike="noStrike" kern="1200" baseline="0" dirty="0" smtClean="0">
                        <a:solidFill>
                          <a:schemeClr val="dk1"/>
                        </a:solidFill>
                        <a:latin typeface="+mn-lt"/>
                        <a:ea typeface="+mn-ea"/>
                        <a:cs typeface="+mn-cs"/>
                      </a:endParaRPr>
                    </a:p>
                  </a:txBody>
                  <a:tcPr/>
                </a:tc>
              </a:tr>
              <a:tr h="227118">
                <a:tc>
                  <a:txBody>
                    <a:bodyPr/>
                    <a:lstStyle/>
                    <a:p>
                      <a:r>
                        <a:rPr lang="en-US" sz="1400" b="0" i="0" u="none" strike="noStrike" kern="1200" baseline="0" dirty="0" smtClean="0">
                          <a:solidFill>
                            <a:schemeClr val="dk1"/>
                          </a:solidFill>
                          <a:latin typeface="+mn-lt"/>
                          <a:ea typeface="+mn-ea"/>
                          <a:cs typeface="+mn-cs"/>
                        </a:rPr>
                        <a:t>Information measure of correlation</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Inverse difference moment</a:t>
                      </a:r>
                    </a:p>
                  </a:txBody>
                  <a:tcPr/>
                </a:tc>
              </a:tr>
            </a:tbl>
          </a:graphicData>
        </a:graphic>
      </p:graphicFrame>
    </p:spTree>
    <p:extLst>
      <p:ext uri="{BB962C8B-B14F-4D97-AF65-F5344CB8AC3E}">
        <p14:creationId xmlns:p14="http://schemas.microsoft.com/office/powerpoint/2010/main" val="1607827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0" y="-8921"/>
            <a:ext cx="9144000" cy="991352"/>
          </a:xfrm>
        </p:spPr>
        <p:txBody>
          <a:bodyPr/>
          <a:lstStyle/>
          <a:p>
            <a:r>
              <a:rPr lang="en-US" b="1" dirty="0" smtClean="0"/>
              <a:t>IMAGE Normalization</a:t>
            </a:r>
            <a:endParaRPr lang="en-US" b="1" dirty="0"/>
          </a:p>
        </p:txBody>
      </p:sp>
      <p:sp>
        <p:nvSpPr>
          <p:cNvPr id="5" name="TextBox 4"/>
          <p:cNvSpPr txBox="1"/>
          <p:nvPr/>
        </p:nvSpPr>
        <p:spPr>
          <a:xfrm>
            <a:off x="-57149" y="1600200"/>
            <a:ext cx="1085850" cy="646331"/>
          </a:xfrm>
          <a:prstGeom prst="rect">
            <a:avLst/>
          </a:prstGeom>
          <a:noFill/>
        </p:spPr>
        <p:txBody>
          <a:bodyPr wrap="square" rtlCol="0">
            <a:spAutoFit/>
          </a:bodyPr>
          <a:lstStyle/>
          <a:p>
            <a:r>
              <a:rPr lang="en-US" dirty="0" smtClean="0">
                <a:solidFill>
                  <a:schemeClr val="bg1"/>
                </a:solidFill>
              </a:rPr>
              <a:t>Dataset 2/3</a:t>
            </a:r>
            <a:endParaRPr lang="en-US" dirty="0">
              <a:solidFill>
                <a:schemeClr val="bg1"/>
              </a:solidFill>
            </a:endParaRPr>
          </a:p>
        </p:txBody>
      </p:sp>
      <p:sp>
        <p:nvSpPr>
          <p:cNvPr id="6" name="TextBox 5"/>
          <p:cNvSpPr txBox="1"/>
          <p:nvPr/>
        </p:nvSpPr>
        <p:spPr>
          <a:xfrm>
            <a:off x="1343025" y="1381125"/>
            <a:ext cx="1188040" cy="307777"/>
          </a:xfrm>
          <a:prstGeom prst="rect">
            <a:avLst/>
          </a:prstGeom>
          <a:noFill/>
        </p:spPr>
        <p:txBody>
          <a:bodyPr wrap="square" rtlCol="0">
            <a:spAutoFit/>
          </a:bodyPr>
          <a:lstStyle/>
          <a:p>
            <a:r>
              <a:rPr lang="en-US" sz="1400" dirty="0" smtClean="0">
                <a:solidFill>
                  <a:schemeClr val="bg1"/>
                </a:solidFill>
              </a:rPr>
              <a:t>Batch (i1)</a:t>
            </a:r>
            <a:endParaRPr lang="en-US" sz="1400" dirty="0">
              <a:solidFill>
                <a:schemeClr val="bg1"/>
              </a:solidFill>
            </a:endParaRPr>
          </a:p>
        </p:txBody>
      </p:sp>
      <p:sp>
        <p:nvSpPr>
          <p:cNvPr id="7" name="TextBox 6"/>
          <p:cNvSpPr txBox="1"/>
          <p:nvPr/>
        </p:nvSpPr>
        <p:spPr>
          <a:xfrm>
            <a:off x="1343025" y="1775341"/>
            <a:ext cx="1188040" cy="307777"/>
          </a:xfrm>
          <a:prstGeom prst="rect">
            <a:avLst/>
          </a:prstGeom>
          <a:noFill/>
        </p:spPr>
        <p:txBody>
          <a:bodyPr wrap="square" rtlCol="0">
            <a:spAutoFit/>
          </a:bodyPr>
          <a:lstStyle/>
          <a:p>
            <a:r>
              <a:rPr lang="en-US" sz="1400" dirty="0" smtClean="0">
                <a:solidFill>
                  <a:schemeClr val="bg1"/>
                </a:solidFill>
              </a:rPr>
              <a:t>Batch (i2)</a:t>
            </a:r>
            <a:endParaRPr lang="en-US" sz="1400" dirty="0">
              <a:solidFill>
                <a:schemeClr val="bg1"/>
              </a:solidFill>
            </a:endParaRPr>
          </a:p>
        </p:txBody>
      </p:sp>
      <p:sp>
        <p:nvSpPr>
          <p:cNvPr id="8" name="TextBox 7"/>
          <p:cNvSpPr txBox="1"/>
          <p:nvPr/>
        </p:nvSpPr>
        <p:spPr>
          <a:xfrm>
            <a:off x="1343025" y="2422289"/>
            <a:ext cx="1188040" cy="307777"/>
          </a:xfrm>
          <a:prstGeom prst="rect">
            <a:avLst/>
          </a:prstGeom>
          <a:noFill/>
        </p:spPr>
        <p:txBody>
          <a:bodyPr wrap="square" rtlCol="0">
            <a:spAutoFit/>
          </a:bodyPr>
          <a:lstStyle/>
          <a:p>
            <a:r>
              <a:rPr lang="en-US" sz="1400" dirty="0" smtClean="0">
                <a:solidFill>
                  <a:schemeClr val="bg1"/>
                </a:solidFill>
              </a:rPr>
              <a:t>Batch (</a:t>
            </a:r>
            <a:r>
              <a:rPr lang="en-US" sz="1400" dirty="0" err="1" smtClean="0">
                <a:solidFill>
                  <a:schemeClr val="bg1"/>
                </a:solidFill>
              </a:rPr>
              <a:t>ik</a:t>
            </a:r>
            <a:r>
              <a:rPr lang="en-US" sz="1400" dirty="0" smtClean="0">
                <a:solidFill>
                  <a:schemeClr val="bg1"/>
                </a:solidFill>
              </a:rPr>
              <a:t>)</a:t>
            </a:r>
            <a:endParaRPr lang="en-US" sz="1400" dirty="0">
              <a:solidFill>
                <a:schemeClr val="bg1"/>
              </a:solidFill>
            </a:endParaRPr>
          </a:p>
        </p:txBody>
      </p:sp>
      <p:sp>
        <p:nvSpPr>
          <p:cNvPr id="9" name="Rectangle 8"/>
          <p:cNvSpPr/>
          <p:nvPr/>
        </p:nvSpPr>
        <p:spPr>
          <a:xfrm>
            <a:off x="2990851" y="1382959"/>
            <a:ext cx="1502364"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(i1)</a:t>
            </a:r>
            <a:endParaRPr lang="en-US" sz="1400" dirty="0">
              <a:solidFill>
                <a:schemeClr val="bg1"/>
              </a:solidFill>
            </a:endParaRPr>
          </a:p>
        </p:txBody>
      </p:sp>
      <p:sp>
        <p:nvSpPr>
          <p:cNvPr id="10" name="Rectangle 9"/>
          <p:cNvSpPr/>
          <p:nvPr/>
        </p:nvSpPr>
        <p:spPr>
          <a:xfrm>
            <a:off x="2990851" y="1769042"/>
            <a:ext cx="1502364"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(i2)</a:t>
            </a:r>
            <a:endParaRPr lang="en-US" sz="1400" dirty="0">
              <a:solidFill>
                <a:schemeClr val="bg1"/>
              </a:solidFill>
            </a:endParaRPr>
          </a:p>
        </p:txBody>
      </p:sp>
      <p:sp>
        <p:nvSpPr>
          <p:cNvPr id="11" name="Rectangle 10"/>
          <p:cNvSpPr/>
          <p:nvPr/>
        </p:nvSpPr>
        <p:spPr>
          <a:xfrm>
            <a:off x="2990851" y="2422289"/>
            <a:ext cx="1502363"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a:t>
            </a:r>
            <a:r>
              <a:rPr lang="en-US" sz="1400" dirty="0" err="1" smtClean="0">
                <a:solidFill>
                  <a:schemeClr val="bg1"/>
                </a:solidFill>
              </a:rPr>
              <a:t>ik</a:t>
            </a:r>
            <a:r>
              <a:rPr lang="en-US" sz="1400" dirty="0" smtClean="0">
                <a:solidFill>
                  <a:schemeClr val="bg1"/>
                </a:solidFill>
              </a:rPr>
              <a:t>)</a:t>
            </a:r>
            <a:endParaRPr lang="en-US" sz="1400" dirty="0">
              <a:solidFill>
                <a:schemeClr val="bg1"/>
              </a:solidFill>
            </a:endParaRPr>
          </a:p>
        </p:txBody>
      </p:sp>
      <p:cxnSp>
        <p:nvCxnSpPr>
          <p:cNvPr id="13" name="Straight Arrow Connector 12"/>
          <p:cNvCxnSpPr>
            <a:stCxn id="5" idx="3"/>
            <a:endCxn id="6" idx="1"/>
          </p:cNvCxnSpPr>
          <p:nvPr/>
        </p:nvCxnSpPr>
        <p:spPr>
          <a:xfrm flipV="1">
            <a:off x="1028701" y="1535014"/>
            <a:ext cx="314324" cy="388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1"/>
          </p:cNvCxnSpPr>
          <p:nvPr/>
        </p:nvCxnSpPr>
        <p:spPr>
          <a:xfrm>
            <a:off x="1028701" y="1923366"/>
            <a:ext cx="314324" cy="58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3"/>
            <a:endCxn id="8" idx="1"/>
          </p:cNvCxnSpPr>
          <p:nvPr/>
        </p:nvCxnSpPr>
        <p:spPr>
          <a:xfrm>
            <a:off x="1028701" y="1923366"/>
            <a:ext cx="314324" cy="652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9" idx="1"/>
          </p:cNvCxnSpPr>
          <p:nvPr/>
        </p:nvCxnSpPr>
        <p:spPr>
          <a:xfrm>
            <a:off x="2531065" y="1535014"/>
            <a:ext cx="459786" cy="1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3"/>
            <a:endCxn id="10" idx="1"/>
          </p:cNvCxnSpPr>
          <p:nvPr/>
        </p:nvCxnSpPr>
        <p:spPr>
          <a:xfrm flipV="1">
            <a:off x="2531065" y="1922931"/>
            <a:ext cx="459786" cy="6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8" idx="3"/>
            <a:endCxn id="11" idx="1"/>
          </p:cNvCxnSpPr>
          <p:nvPr/>
        </p:nvCxnSpPr>
        <p:spPr>
          <a:xfrm>
            <a:off x="2531065" y="2576178"/>
            <a:ext cx="4597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807539" y="1258704"/>
            <a:ext cx="2307636" cy="523220"/>
          </a:xfrm>
          <a:prstGeom prst="rect">
            <a:avLst/>
          </a:prstGeom>
        </p:spPr>
        <p:txBody>
          <a:bodyPr wrap="square">
            <a:spAutoFit/>
          </a:bodyPr>
          <a:lstStyle/>
          <a:p>
            <a:r>
              <a:rPr lang="en-US" sz="1400" dirty="0" smtClean="0">
                <a:solidFill>
                  <a:schemeClr val="bg1"/>
                </a:solidFill>
              </a:rPr>
              <a:t>Total unique colors (i1)/total no. of images in batch(n1)</a:t>
            </a:r>
            <a:endParaRPr lang="en-US" sz="1400" dirty="0">
              <a:solidFill>
                <a:schemeClr val="bg1"/>
              </a:solidFill>
            </a:endParaRPr>
          </a:p>
        </p:txBody>
      </p:sp>
      <p:sp>
        <p:nvSpPr>
          <p:cNvPr id="35" name="Rectangle 34"/>
          <p:cNvSpPr/>
          <p:nvPr/>
        </p:nvSpPr>
        <p:spPr>
          <a:xfrm>
            <a:off x="4807539" y="1775341"/>
            <a:ext cx="2307636" cy="738664"/>
          </a:xfrm>
          <a:prstGeom prst="rect">
            <a:avLst/>
          </a:prstGeom>
        </p:spPr>
        <p:txBody>
          <a:bodyPr wrap="square">
            <a:spAutoFit/>
          </a:bodyPr>
          <a:lstStyle/>
          <a:p>
            <a:r>
              <a:rPr lang="en-US" sz="1400" dirty="0" smtClean="0">
                <a:solidFill>
                  <a:schemeClr val="bg1"/>
                </a:solidFill>
              </a:rPr>
              <a:t>Total unique colors (i2</a:t>
            </a:r>
            <a:r>
              <a:rPr lang="en-US" sz="1400" dirty="0">
                <a:solidFill>
                  <a:schemeClr val="bg1"/>
                </a:solidFill>
              </a:rPr>
              <a:t>) </a:t>
            </a:r>
            <a:r>
              <a:rPr lang="en-US" sz="1400" dirty="0" smtClean="0">
                <a:solidFill>
                  <a:schemeClr val="bg1"/>
                </a:solidFill>
              </a:rPr>
              <a:t>/</a:t>
            </a:r>
            <a:r>
              <a:rPr lang="en-US" sz="1400" dirty="0">
                <a:solidFill>
                  <a:schemeClr val="bg1"/>
                </a:solidFill>
              </a:rPr>
              <a:t>total no. of images in </a:t>
            </a:r>
            <a:r>
              <a:rPr lang="en-US" sz="1400" dirty="0" smtClean="0">
                <a:solidFill>
                  <a:schemeClr val="bg1"/>
                </a:solidFill>
              </a:rPr>
              <a:t>batch(n2)</a:t>
            </a:r>
            <a:endParaRPr lang="en-US" sz="1400" dirty="0">
              <a:solidFill>
                <a:schemeClr val="bg1"/>
              </a:solidFill>
            </a:endParaRPr>
          </a:p>
          <a:p>
            <a:endParaRPr lang="en-US" sz="1400" dirty="0">
              <a:solidFill>
                <a:schemeClr val="bg1"/>
              </a:solidFill>
            </a:endParaRPr>
          </a:p>
        </p:txBody>
      </p:sp>
      <p:sp>
        <p:nvSpPr>
          <p:cNvPr id="36" name="Rectangle 35"/>
          <p:cNvSpPr/>
          <p:nvPr/>
        </p:nvSpPr>
        <p:spPr>
          <a:xfrm>
            <a:off x="4778779" y="2336316"/>
            <a:ext cx="2307636" cy="738664"/>
          </a:xfrm>
          <a:prstGeom prst="rect">
            <a:avLst/>
          </a:prstGeom>
        </p:spPr>
        <p:txBody>
          <a:bodyPr wrap="square">
            <a:spAutoFit/>
          </a:bodyPr>
          <a:lstStyle/>
          <a:p>
            <a:r>
              <a:rPr lang="en-US" sz="1400" dirty="0" smtClean="0">
                <a:solidFill>
                  <a:schemeClr val="bg1"/>
                </a:solidFill>
              </a:rPr>
              <a:t>Total unique colors (i3</a:t>
            </a:r>
            <a:r>
              <a:rPr lang="en-US" sz="1400" dirty="0">
                <a:solidFill>
                  <a:schemeClr val="bg1"/>
                </a:solidFill>
              </a:rPr>
              <a:t>) </a:t>
            </a:r>
            <a:r>
              <a:rPr lang="en-US" sz="1400" dirty="0" smtClean="0">
                <a:solidFill>
                  <a:schemeClr val="bg1"/>
                </a:solidFill>
              </a:rPr>
              <a:t>/</a:t>
            </a:r>
            <a:r>
              <a:rPr lang="en-US" sz="1400" dirty="0">
                <a:solidFill>
                  <a:schemeClr val="bg1"/>
                </a:solidFill>
              </a:rPr>
              <a:t>total no. of images in </a:t>
            </a:r>
            <a:r>
              <a:rPr lang="en-US" sz="1400" dirty="0" smtClean="0">
                <a:solidFill>
                  <a:schemeClr val="bg1"/>
                </a:solidFill>
              </a:rPr>
              <a:t>batch(</a:t>
            </a:r>
            <a:r>
              <a:rPr lang="en-US" sz="1400" dirty="0" err="1" smtClean="0">
                <a:solidFill>
                  <a:schemeClr val="bg1"/>
                </a:solidFill>
              </a:rPr>
              <a:t>nk</a:t>
            </a:r>
            <a:r>
              <a:rPr lang="en-US" sz="1400" dirty="0" smtClean="0">
                <a:solidFill>
                  <a:schemeClr val="bg1"/>
                </a:solidFill>
              </a:rPr>
              <a:t>)</a:t>
            </a:r>
            <a:endParaRPr lang="en-US" sz="1400" dirty="0">
              <a:solidFill>
                <a:schemeClr val="bg1"/>
              </a:solidFill>
            </a:endParaRPr>
          </a:p>
          <a:p>
            <a:endParaRPr lang="en-US" sz="1400" dirty="0">
              <a:solidFill>
                <a:schemeClr val="bg1"/>
              </a:solidFill>
            </a:endParaRPr>
          </a:p>
        </p:txBody>
      </p:sp>
      <p:cxnSp>
        <p:nvCxnSpPr>
          <p:cNvPr id="38" name="Straight Arrow Connector 37"/>
          <p:cNvCxnSpPr>
            <a:stCxn id="9" idx="3"/>
            <a:endCxn id="32" idx="1"/>
          </p:cNvCxnSpPr>
          <p:nvPr/>
        </p:nvCxnSpPr>
        <p:spPr>
          <a:xfrm flipV="1">
            <a:off x="4493215" y="1520314"/>
            <a:ext cx="314324" cy="16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3"/>
            <a:endCxn id="35" idx="1"/>
          </p:cNvCxnSpPr>
          <p:nvPr/>
        </p:nvCxnSpPr>
        <p:spPr>
          <a:xfrm>
            <a:off x="4493215" y="1922931"/>
            <a:ext cx="314324" cy="127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3"/>
            <a:endCxn id="36" idx="1"/>
          </p:cNvCxnSpPr>
          <p:nvPr/>
        </p:nvCxnSpPr>
        <p:spPr>
          <a:xfrm>
            <a:off x="4493214" y="2576178"/>
            <a:ext cx="285565" cy="129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359373" y="1619093"/>
            <a:ext cx="1184552" cy="523220"/>
          </a:xfrm>
          <a:prstGeom prst="rect">
            <a:avLst/>
          </a:prstGeom>
          <a:noFill/>
        </p:spPr>
        <p:txBody>
          <a:bodyPr wrap="square" rtlCol="0">
            <a:spAutoFit/>
          </a:bodyPr>
          <a:lstStyle/>
          <a:p>
            <a:r>
              <a:rPr lang="en-US" sz="1400" dirty="0" smtClean="0">
                <a:solidFill>
                  <a:schemeClr val="bg1"/>
                </a:solidFill>
              </a:rPr>
              <a:t>Mean, </a:t>
            </a:r>
            <a:r>
              <a:rPr lang="en-US" sz="1400" dirty="0" err="1" smtClean="0">
                <a:solidFill>
                  <a:schemeClr val="bg1"/>
                </a:solidFill>
              </a:rPr>
              <a:t>Std</a:t>
            </a:r>
            <a:r>
              <a:rPr lang="en-US" sz="1400" dirty="0" smtClean="0">
                <a:solidFill>
                  <a:schemeClr val="bg1"/>
                </a:solidFill>
              </a:rPr>
              <a:t> unique colors</a:t>
            </a:r>
            <a:endParaRPr lang="en-US" sz="1400" dirty="0">
              <a:solidFill>
                <a:schemeClr val="bg1"/>
              </a:solidFill>
            </a:endParaRPr>
          </a:p>
        </p:txBody>
      </p:sp>
      <p:cxnSp>
        <p:nvCxnSpPr>
          <p:cNvPr id="49" name="Straight Arrow Connector 48"/>
          <p:cNvCxnSpPr/>
          <p:nvPr/>
        </p:nvCxnSpPr>
        <p:spPr>
          <a:xfrm>
            <a:off x="7020394" y="1500254"/>
            <a:ext cx="373417" cy="504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020394" y="2065013"/>
            <a:ext cx="3734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09629" y="2107808"/>
            <a:ext cx="373417" cy="526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152526" y="3143250"/>
            <a:ext cx="1590674" cy="523220"/>
          </a:xfrm>
          <a:prstGeom prst="rect">
            <a:avLst/>
          </a:prstGeom>
          <a:noFill/>
        </p:spPr>
        <p:txBody>
          <a:bodyPr wrap="square" rtlCol="0">
            <a:spAutoFit/>
          </a:bodyPr>
          <a:lstStyle/>
          <a:p>
            <a:r>
              <a:rPr lang="en-US" sz="1400" dirty="0" smtClean="0">
                <a:solidFill>
                  <a:schemeClr val="bg1"/>
                </a:solidFill>
              </a:rPr>
              <a:t>Source image batch</a:t>
            </a:r>
            <a:endParaRPr lang="en-US" sz="1400" dirty="0">
              <a:solidFill>
                <a:schemeClr val="bg1"/>
              </a:solidFill>
            </a:endParaRPr>
          </a:p>
        </p:txBody>
      </p:sp>
      <p:sp>
        <p:nvSpPr>
          <p:cNvPr id="55" name="Rectangle 54"/>
          <p:cNvSpPr/>
          <p:nvPr/>
        </p:nvSpPr>
        <p:spPr>
          <a:xfrm>
            <a:off x="3253671" y="3134190"/>
            <a:ext cx="1061509" cy="307777"/>
          </a:xfrm>
          <a:prstGeom prst="rect">
            <a:avLst/>
          </a:prstGeom>
        </p:spPr>
        <p:txBody>
          <a:bodyPr wrap="none">
            <a:spAutoFit/>
          </a:bodyPr>
          <a:lstStyle/>
          <a:p>
            <a:r>
              <a:rPr lang="en-US" sz="1400" dirty="0" err="1" smtClean="0">
                <a:solidFill>
                  <a:schemeClr val="bg1"/>
                </a:solidFill>
              </a:rPr>
              <a:t>Colormap</a:t>
            </a:r>
            <a:r>
              <a:rPr lang="en-US" sz="1400" dirty="0" smtClean="0">
                <a:solidFill>
                  <a:schemeClr val="bg1"/>
                </a:solidFill>
              </a:rPr>
              <a:t> </a:t>
            </a:r>
            <a:r>
              <a:rPr lang="en-US" sz="1400" dirty="0" err="1" smtClean="0">
                <a:solidFill>
                  <a:schemeClr val="bg1"/>
                </a:solidFill>
              </a:rPr>
              <a:t>iS</a:t>
            </a:r>
            <a:endParaRPr lang="en-US" sz="1400" dirty="0">
              <a:solidFill>
                <a:schemeClr val="bg1"/>
              </a:solidFill>
            </a:endParaRPr>
          </a:p>
        </p:txBody>
      </p:sp>
      <p:cxnSp>
        <p:nvCxnSpPr>
          <p:cNvPr id="56" name="Straight Arrow Connector 55"/>
          <p:cNvCxnSpPr>
            <a:endCxn id="55" idx="1"/>
          </p:cNvCxnSpPr>
          <p:nvPr/>
        </p:nvCxnSpPr>
        <p:spPr>
          <a:xfrm flipV="1">
            <a:off x="2569164" y="3288079"/>
            <a:ext cx="684507" cy="289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985928" y="2980273"/>
            <a:ext cx="2943306" cy="523220"/>
          </a:xfrm>
          <a:prstGeom prst="rect">
            <a:avLst/>
          </a:prstGeom>
        </p:spPr>
        <p:txBody>
          <a:bodyPr wrap="none">
            <a:spAutoFit/>
          </a:bodyPr>
          <a:lstStyle/>
          <a:p>
            <a:r>
              <a:rPr lang="en-US" sz="1400" dirty="0" smtClean="0">
                <a:solidFill>
                  <a:schemeClr val="bg1"/>
                </a:solidFill>
              </a:rPr>
              <a:t>Total unique colors (</a:t>
            </a:r>
            <a:r>
              <a:rPr lang="en-US" sz="1400" dirty="0" err="1" smtClean="0">
                <a:solidFill>
                  <a:schemeClr val="bg1"/>
                </a:solidFill>
              </a:rPr>
              <a:t>iS</a:t>
            </a:r>
            <a:r>
              <a:rPr lang="en-US" sz="1400" dirty="0" smtClean="0">
                <a:solidFill>
                  <a:schemeClr val="bg1"/>
                </a:solidFill>
              </a:rPr>
              <a:t>)/No. of images </a:t>
            </a:r>
          </a:p>
          <a:p>
            <a:r>
              <a:rPr lang="en-US" sz="1400" dirty="0" smtClean="0">
                <a:solidFill>
                  <a:schemeClr val="bg1"/>
                </a:solidFill>
              </a:rPr>
              <a:t>in the batch after outlier detection</a:t>
            </a:r>
            <a:endParaRPr lang="en-US" sz="1400" dirty="0">
              <a:solidFill>
                <a:schemeClr val="bg1"/>
              </a:solidFill>
            </a:endParaRPr>
          </a:p>
        </p:txBody>
      </p:sp>
      <p:cxnSp>
        <p:nvCxnSpPr>
          <p:cNvPr id="58" name="Straight Arrow Connector 57"/>
          <p:cNvCxnSpPr>
            <a:stCxn id="55" idx="3"/>
            <a:endCxn id="57" idx="1"/>
          </p:cNvCxnSpPr>
          <p:nvPr/>
        </p:nvCxnSpPr>
        <p:spPr>
          <a:xfrm flipV="1">
            <a:off x="4315180" y="3241883"/>
            <a:ext cx="670748" cy="46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85350" y="5796804"/>
            <a:ext cx="8963001" cy="646331"/>
          </a:xfrm>
          <a:prstGeom prst="rect">
            <a:avLst/>
          </a:prstGeom>
          <a:noFill/>
        </p:spPr>
        <p:txBody>
          <a:bodyPr wrap="square" rtlCol="0">
            <a:spAutoFit/>
          </a:bodyPr>
          <a:lstStyle/>
          <a:p>
            <a:r>
              <a:rPr lang="en-US" dirty="0" smtClean="0">
                <a:solidFill>
                  <a:schemeClr val="bg1"/>
                </a:solidFill>
              </a:rPr>
              <a:t>Rather than using Reference image/batch for finding target </a:t>
            </a:r>
            <a:r>
              <a:rPr lang="en-US" dirty="0" err="1" smtClean="0">
                <a:solidFill>
                  <a:schemeClr val="bg1"/>
                </a:solidFill>
              </a:rPr>
              <a:t>colormap</a:t>
            </a:r>
            <a:r>
              <a:rPr lang="en-US" dirty="0" smtClean="0">
                <a:solidFill>
                  <a:schemeClr val="bg1"/>
                </a:solidFill>
              </a:rPr>
              <a:t>, we use the mean color map across a dataset </a:t>
            </a:r>
            <a:endParaRPr lang="en-US" dirty="0">
              <a:solidFill>
                <a:schemeClr val="bg1"/>
              </a:solidFill>
            </a:endParaRPr>
          </a:p>
        </p:txBody>
      </p:sp>
      <p:sp>
        <p:nvSpPr>
          <p:cNvPr id="92" name="Flowchart: Decision 91"/>
          <p:cNvSpPr/>
          <p:nvPr/>
        </p:nvSpPr>
        <p:spPr>
          <a:xfrm>
            <a:off x="3940934" y="3785507"/>
            <a:ext cx="2089988" cy="670367"/>
          </a:xfrm>
          <a:prstGeom prst="flowChartDecis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a:stCxn id="57" idx="2"/>
            <a:endCxn id="92" idx="0"/>
          </p:cNvCxnSpPr>
          <p:nvPr/>
        </p:nvCxnSpPr>
        <p:spPr>
          <a:xfrm flipH="1">
            <a:off x="4985928" y="3503493"/>
            <a:ext cx="1471653" cy="282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4385853" y="3914764"/>
            <a:ext cx="1200150" cy="461665"/>
          </a:xfrm>
          <a:prstGeom prst="rect">
            <a:avLst/>
          </a:prstGeom>
          <a:noFill/>
        </p:spPr>
        <p:txBody>
          <a:bodyPr wrap="square" rtlCol="0">
            <a:spAutoFit/>
          </a:bodyPr>
          <a:lstStyle/>
          <a:p>
            <a:pPr algn="ctr"/>
            <a:r>
              <a:rPr lang="en-US" sz="1200" dirty="0" smtClean="0">
                <a:solidFill>
                  <a:schemeClr val="bg1"/>
                </a:solidFill>
              </a:rPr>
              <a:t>Within one </a:t>
            </a:r>
            <a:r>
              <a:rPr lang="en-US" sz="1200" dirty="0" err="1" smtClean="0">
                <a:solidFill>
                  <a:schemeClr val="bg1"/>
                </a:solidFill>
              </a:rPr>
              <a:t>std</a:t>
            </a:r>
            <a:r>
              <a:rPr lang="en-US" sz="1200" dirty="0" smtClean="0">
                <a:solidFill>
                  <a:schemeClr val="bg1"/>
                </a:solidFill>
              </a:rPr>
              <a:t> of mean</a:t>
            </a:r>
            <a:endParaRPr lang="en-US" sz="1200" dirty="0">
              <a:solidFill>
                <a:schemeClr val="bg1"/>
              </a:solidFill>
            </a:endParaRPr>
          </a:p>
        </p:txBody>
      </p:sp>
      <p:sp>
        <p:nvSpPr>
          <p:cNvPr id="140" name="TextBox 139"/>
          <p:cNvSpPr txBox="1"/>
          <p:nvPr/>
        </p:nvSpPr>
        <p:spPr>
          <a:xfrm>
            <a:off x="4172521" y="4983057"/>
            <a:ext cx="1569449" cy="461665"/>
          </a:xfrm>
          <a:prstGeom prst="rect">
            <a:avLst/>
          </a:prstGeom>
          <a:noFill/>
        </p:spPr>
        <p:txBody>
          <a:bodyPr wrap="square" rtlCol="0">
            <a:spAutoFit/>
          </a:bodyPr>
          <a:lstStyle/>
          <a:p>
            <a:pPr algn="ctr"/>
            <a:r>
              <a:rPr lang="en-US" sz="1200" dirty="0" smtClean="0">
                <a:solidFill>
                  <a:schemeClr val="bg1"/>
                </a:solidFill>
              </a:rPr>
              <a:t>Map to mean color map</a:t>
            </a:r>
            <a:endParaRPr lang="en-US" sz="1200" dirty="0">
              <a:solidFill>
                <a:schemeClr val="bg1"/>
              </a:solidFill>
            </a:endParaRPr>
          </a:p>
        </p:txBody>
      </p:sp>
      <p:sp>
        <p:nvSpPr>
          <p:cNvPr id="141" name="Rectangle 140"/>
          <p:cNvSpPr/>
          <p:nvPr/>
        </p:nvSpPr>
        <p:spPr>
          <a:xfrm>
            <a:off x="4200114" y="4850116"/>
            <a:ext cx="1571625" cy="6374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3" name="Straight Arrow Connector 142"/>
          <p:cNvCxnSpPr>
            <a:stCxn id="92" idx="2"/>
            <a:endCxn id="141" idx="0"/>
          </p:cNvCxnSpPr>
          <p:nvPr/>
        </p:nvCxnSpPr>
        <p:spPr>
          <a:xfrm flipH="1">
            <a:off x="4985927" y="4455874"/>
            <a:ext cx="1" cy="39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Decision 40"/>
          <p:cNvSpPr/>
          <p:nvPr/>
        </p:nvSpPr>
        <p:spPr>
          <a:xfrm>
            <a:off x="6670256" y="3864952"/>
            <a:ext cx="2089988" cy="670367"/>
          </a:xfrm>
          <a:prstGeom prst="flowChartDecis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7115175" y="3994209"/>
            <a:ext cx="1200150" cy="461665"/>
          </a:xfrm>
          <a:prstGeom prst="rect">
            <a:avLst/>
          </a:prstGeom>
          <a:noFill/>
        </p:spPr>
        <p:txBody>
          <a:bodyPr wrap="square" rtlCol="0">
            <a:spAutoFit/>
          </a:bodyPr>
          <a:lstStyle/>
          <a:p>
            <a:pPr algn="ctr"/>
            <a:r>
              <a:rPr lang="en-US" sz="1200" dirty="0" smtClean="0">
                <a:solidFill>
                  <a:schemeClr val="bg1"/>
                </a:solidFill>
              </a:rPr>
              <a:t>Not within one </a:t>
            </a:r>
            <a:r>
              <a:rPr lang="en-US" sz="1200" dirty="0" err="1" smtClean="0">
                <a:solidFill>
                  <a:schemeClr val="bg1"/>
                </a:solidFill>
              </a:rPr>
              <a:t>std</a:t>
            </a:r>
            <a:r>
              <a:rPr lang="en-US" sz="1200" dirty="0" smtClean="0">
                <a:solidFill>
                  <a:schemeClr val="bg1"/>
                </a:solidFill>
              </a:rPr>
              <a:t> of mean</a:t>
            </a:r>
            <a:endParaRPr lang="en-US" sz="1200" dirty="0">
              <a:solidFill>
                <a:schemeClr val="bg1"/>
              </a:solidFill>
            </a:endParaRPr>
          </a:p>
        </p:txBody>
      </p:sp>
      <p:sp>
        <p:nvSpPr>
          <p:cNvPr id="44" name="TextBox 43"/>
          <p:cNvSpPr txBox="1"/>
          <p:nvPr/>
        </p:nvSpPr>
        <p:spPr>
          <a:xfrm>
            <a:off x="6901843" y="5062502"/>
            <a:ext cx="1569449" cy="461665"/>
          </a:xfrm>
          <a:prstGeom prst="rect">
            <a:avLst/>
          </a:prstGeom>
          <a:noFill/>
        </p:spPr>
        <p:txBody>
          <a:bodyPr wrap="square" rtlCol="0">
            <a:spAutoFit/>
          </a:bodyPr>
          <a:lstStyle/>
          <a:p>
            <a:pPr algn="ctr"/>
            <a:r>
              <a:rPr lang="en-US" sz="1200" dirty="0" smtClean="0">
                <a:solidFill>
                  <a:schemeClr val="bg1"/>
                </a:solidFill>
              </a:rPr>
              <a:t>Map to mean+-</a:t>
            </a:r>
            <a:r>
              <a:rPr lang="en-US" sz="1200" dirty="0" err="1" smtClean="0">
                <a:solidFill>
                  <a:schemeClr val="bg1"/>
                </a:solidFill>
              </a:rPr>
              <a:t>std</a:t>
            </a:r>
            <a:r>
              <a:rPr lang="en-US" sz="1200" dirty="0" smtClean="0">
                <a:solidFill>
                  <a:schemeClr val="bg1"/>
                </a:solidFill>
              </a:rPr>
              <a:t> color map</a:t>
            </a:r>
            <a:endParaRPr lang="en-US" sz="1200" dirty="0">
              <a:solidFill>
                <a:schemeClr val="bg1"/>
              </a:solidFill>
            </a:endParaRPr>
          </a:p>
        </p:txBody>
      </p:sp>
      <p:sp>
        <p:nvSpPr>
          <p:cNvPr id="45" name="Rectangle 44"/>
          <p:cNvSpPr/>
          <p:nvPr/>
        </p:nvSpPr>
        <p:spPr>
          <a:xfrm>
            <a:off x="6929436" y="4929561"/>
            <a:ext cx="1571625" cy="6374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1" idx="2"/>
            <a:endCxn id="45" idx="0"/>
          </p:cNvCxnSpPr>
          <p:nvPr/>
        </p:nvCxnSpPr>
        <p:spPr>
          <a:xfrm flipH="1">
            <a:off x="7715249" y="4535319"/>
            <a:ext cx="1" cy="39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7" idx="2"/>
            <a:endCxn id="41" idx="0"/>
          </p:cNvCxnSpPr>
          <p:nvPr/>
        </p:nvCxnSpPr>
        <p:spPr>
          <a:xfrm>
            <a:off x="6457581" y="3503493"/>
            <a:ext cx="1257669" cy="361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885845" y="2395338"/>
            <a:ext cx="666750" cy="276999"/>
          </a:xfrm>
          <a:prstGeom prst="rect">
            <a:avLst/>
          </a:prstGeom>
          <a:noFill/>
        </p:spPr>
        <p:txBody>
          <a:bodyPr wrap="square" rtlCol="0">
            <a:spAutoFit/>
          </a:bodyPr>
          <a:lstStyle/>
          <a:p>
            <a:r>
              <a:rPr lang="en-US" sz="1200" dirty="0" smtClean="0">
                <a:solidFill>
                  <a:schemeClr val="bg1"/>
                </a:solidFill>
              </a:rPr>
              <a:t>Source</a:t>
            </a:r>
            <a:endParaRPr lang="en-US" sz="1200" dirty="0">
              <a:solidFill>
                <a:schemeClr val="bg1"/>
              </a:solidFill>
            </a:endParaRPr>
          </a:p>
        </p:txBody>
      </p:sp>
      <p:sp>
        <p:nvSpPr>
          <p:cNvPr id="82" name="TextBox 81"/>
          <p:cNvSpPr txBox="1"/>
          <p:nvPr/>
        </p:nvSpPr>
        <p:spPr>
          <a:xfrm>
            <a:off x="2805111" y="4207959"/>
            <a:ext cx="766763" cy="276999"/>
          </a:xfrm>
          <a:prstGeom prst="rect">
            <a:avLst/>
          </a:prstGeom>
          <a:noFill/>
        </p:spPr>
        <p:txBody>
          <a:bodyPr wrap="square" rtlCol="0">
            <a:spAutoFit/>
          </a:bodyPr>
          <a:lstStyle/>
          <a:p>
            <a:r>
              <a:rPr lang="en-US" sz="1200" dirty="0" err="1" smtClean="0">
                <a:solidFill>
                  <a:schemeClr val="bg1"/>
                </a:solidFill>
              </a:rPr>
              <a:t>Reinhard</a:t>
            </a:r>
            <a:endParaRPr lang="en-US" sz="1200" dirty="0">
              <a:solidFill>
                <a:schemeClr val="bg1"/>
              </a:solidFill>
            </a:endParaRPr>
          </a:p>
        </p:txBody>
      </p:sp>
      <p:sp>
        <p:nvSpPr>
          <p:cNvPr id="83" name="TextBox 82"/>
          <p:cNvSpPr txBox="1"/>
          <p:nvPr/>
        </p:nvSpPr>
        <p:spPr>
          <a:xfrm>
            <a:off x="2885845" y="6120988"/>
            <a:ext cx="852489" cy="276999"/>
          </a:xfrm>
          <a:prstGeom prst="rect">
            <a:avLst/>
          </a:prstGeom>
          <a:noFill/>
        </p:spPr>
        <p:txBody>
          <a:bodyPr wrap="square" rtlCol="0">
            <a:spAutoFit/>
          </a:bodyPr>
          <a:lstStyle/>
          <a:p>
            <a:r>
              <a:rPr lang="en-US" sz="1200" dirty="0" smtClean="0">
                <a:solidFill>
                  <a:schemeClr val="bg1"/>
                </a:solidFill>
              </a:rPr>
              <a:t>CDV-L</a:t>
            </a:r>
            <a:endParaRPr lang="en-US" sz="1200" dirty="0">
              <a:solidFill>
                <a:schemeClr val="bg1"/>
              </a:solidFill>
            </a:endParaRPr>
          </a:p>
        </p:txBody>
      </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075" y="1040226"/>
            <a:ext cx="1611241" cy="1412120"/>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1" y="2578671"/>
            <a:ext cx="2313691" cy="2313691"/>
          </a:xfrm>
          <a:prstGeom prst="rect">
            <a:avLst/>
          </a:prstGeom>
        </p:spPr>
      </p:pic>
      <p:pic>
        <p:nvPicPr>
          <p:cNvPr id="86" name="Picture 85"/>
          <p:cNvPicPr>
            <a:picLocks noChangeAspect="1"/>
          </p:cNvPicPr>
          <p:nvPr/>
        </p:nvPicPr>
        <p:blipFill>
          <a:blip r:embed="rId4"/>
          <a:stretch>
            <a:fillRect/>
          </a:stretch>
        </p:blipFill>
        <p:spPr>
          <a:xfrm>
            <a:off x="2450074" y="4484958"/>
            <a:ext cx="1611241" cy="1636030"/>
          </a:xfrm>
          <a:prstGeom prst="rect">
            <a:avLst/>
          </a:prstGeom>
        </p:spPr>
      </p:pic>
      <p:pic>
        <p:nvPicPr>
          <p:cNvPr id="87" name="Picture 86"/>
          <p:cNvPicPr>
            <a:picLocks noChangeAspect="1"/>
          </p:cNvPicPr>
          <p:nvPr/>
        </p:nvPicPr>
        <p:blipFill>
          <a:blip r:embed="rId5"/>
          <a:stretch>
            <a:fillRect/>
          </a:stretch>
        </p:blipFill>
        <p:spPr>
          <a:xfrm>
            <a:off x="2450075" y="2618058"/>
            <a:ext cx="1611241" cy="1611241"/>
          </a:xfrm>
          <a:prstGeom prst="rect">
            <a:avLst/>
          </a:prstGeom>
        </p:spPr>
      </p:pic>
      <p:pic>
        <p:nvPicPr>
          <p:cNvPr id="88" name="Picture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165" y="3766996"/>
            <a:ext cx="2362200" cy="2362200"/>
          </a:xfrm>
          <a:prstGeom prst="rect">
            <a:avLst/>
          </a:prstGeom>
        </p:spPr>
      </p:pic>
      <p:pic>
        <p:nvPicPr>
          <p:cNvPr id="89" name="Picture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5165" y="1295401"/>
            <a:ext cx="2378736" cy="2378736"/>
          </a:xfrm>
          <a:prstGeom prst="rect">
            <a:avLst/>
          </a:prstGeom>
        </p:spPr>
      </p:pic>
      <p:sp>
        <p:nvSpPr>
          <p:cNvPr id="90" name="TextBox 89"/>
          <p:cNvSpPr txBox="1"/>
          <p:nvPr/>
        </p:nvSpPr>
        <p:spPr>
          <a:xfrm>
            <a:off x="848376" y="4917043"/>
            <a:ext cx="700000" cy="338554"/>
          </a:xfrm>
          <a:prstGeom prst="rect">
            <a:avLst/>
          </a:prstGeom>
          <a:noFill/>
        </p:spPr>
        <p:txBody>
          <a:bodyPr wrap="none" rtlCol="0">
            <a:spAutoFit/>
          </a:bodyPr>
          <a:lstStyle/>
          <a:p>
            <a:r>
              <a:rPr lang="en-US" sz="1600" dirty="0" smtClean="0">
                <a:solidFill>
                  <a:schemeClr val="bg1"/>
                </a:solidFill>
              </a:rPr>
              <a:t>Target</a:t>
            </a:r>
            <a:endParaRPr lang="en-US" sz="1600" dirty="0">
              <a:solidFill>
                <a:schemeClr val="bg1"/>
              </a:solidFill>
            </a:endParaRPr>
          </a:p>
        </p:txBody>
      </p:sp>
      <p:sp>
        <p:nvSpPr>
          <p:cNvPr id="91" name="Right Arrow 90"/>
          <p:cNvSpPr/>
          <p:nvPr/>
        </p:nvSpPr>
        <p:spPr>
          <a:xfrm>
            <a:off x="4352925" y="3423678"/>
            <a:ext cx="1504950" cy="176772"/>
          </a:xfrm>
          <a:prstGeom prst="rightArrow">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4352925" y="2672337"/>
            <a:ext cx="1362075" cy="830997"/>
          </a:xfrm>
          <a:prstGeom prst="rect">
            <a:avLst/>
          </a:prstGeom>
          <a:noFill/>
        </p:spPr>
        <p:txBody>
          <a:bodyPr wrap="square" rtlCol="0">
            <a:spAutoFit/>
          </a:bodyPr>
          <a:lstStyle/>
          <a:p>
            <a:r>
              <a:rPr lang="en-US" sz="1200" dirty="0" smtClean="0">
                <a:solidFill>
                  <a:schemeClr val="bg1"/>
                </a:solidFill>
              </a:rPr>
              <a:t>Both Source and Target normalized to a base color map</a:t>
            </a:r>
            <a:endParaRPr lang="en-US" sz="1200" dirty="0">
              <a:solidFill>
                <a:schemeClr val="bg1"/>
              </a:solidFill>
            </a:endParaRPr>
          </a:p>
        </p:txBody>
      </p:sp>
    </p:spTree>
    <p:extLst>
      <p:ext uri="{BB962C8B-B14F-4D97-AF65-F5344CB8AC3E}">
        <p14:creationId xmlns:p14="http://schemas.microsoft.com/office/powerpoint/2010/main" val="68217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2"/>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4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49"/>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5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53"/>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4"/>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55"/>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56"/>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5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5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2"/>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139"/>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40"/>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41"/>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43"/>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44"/>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46"/>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6"/>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94"/>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70"/>
                                        </p:tgtEl>
                                        <p:attrNameLst>
                                          <p:attrName>style.visibility</p:attrName>
                                        </p:attrNameLst>
                                      </p:cBhvr>
                                      <p:to>
                                        <p:strVal val="hidden"/>
                                      </p:to>
                                    </p:set>
                                  </p:childTnLst>
                                </p:cTn>
                              </p:par>
                              <p:par>
                                <p:cTn id="171" presetID="10" presetClass="entr" presetSubtype="0" fill="hold" grpId="0" nodeType="withEffect">
                                  <p:stCondLst>
                                    <p:cond delay="0"/>
                                  </p:stCondLst>
                                  <p:childTnLst>
                                    <p:set>
                                      <p:cBhvr>
                                        <p:cTn id="172" dur="1" fill="hold">
                                          <p:stCondLst>
                                            <p:cond delay="0"/>
                                          </p:stCondLst>
                                        </p:cTn>
                                        <p:tgtEl>
                                          <p:spTgt spid="81"/>
                                        </p:tgtEl>
                                        <p:attrNameLst>
                                          <p:attrName>style.visibility</p:attrName>
                                        </p:attrNameLst>
                                      </p:cBhvr>
                                      <p:to>
                                        <p:strVal val="visible"/>
                                      </p:to>
                                    </p:set>
                                    <p:animEffect transition="in" filter="fade">
                                      <p:cBhvr>
                                        <p:cTn id="173" dur="500"/>
                                        <p:tgtEl>
                                          <p:spTgt spid="8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82"/>
                                        </p:tgtEl>
                                        <p:attrNameLst>
                                          <p:attrName>style.visibility</p:attrName>
                                        </p:attrNameLst>
                                      </p:cBhvr>
                                      <p:to>
                                        <p:strVal val="visible"/>
                                      </p:to>
                                    </p:set>
                                    <p:animEffect transition="in" filter="fade">
                                      <p:cBhvr>
                                        <p:cTn id="176" dur="500"/>
                                        <p:tgtEl>
                                          <p:spTgt spid="8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3"/>
                                        </p:tgtEl>
                                        <p:attrNameLst>
                                          <p:attrName>style.visibility</p:attrName>
                                        </p:attrNameLst>
                                      </p:cBhvr>
                                      <p:to>
                                        <p:strVal val="visible"/>
                                      </p:to>
                                    </p:set>
                                    <p:animEffect transition="in" filter="fade">
                                      <p:cBhvr>
                                        <p:cTn id="179" dur="500"/>
                                        <p:tgtEl>
                                          <p:spTgt spid="83"/>
                                        </p:tgtEl>
                                      </p:cBhvr>
                                    </p:animEffect>
                                  </p:childTnLst>
                                </p:cTn>
                              </p:par>
                              <p:par>
                                <p:cTn id="180" presetID="10" presetClass="entr" presetSubtype="0" fill="hold" nodeType="withEffect">
                                  <p:stCondLst>
                                    <p:cond delay="0"/>
                                  </p:stCondLst>
                                  <p:childTnLst>
                                    <p:set>
                                      <p:cBhvr>
                                        <p:cTn id="181" dur="1" fill="hold">
                                          <p:stCondLst>
                                            <p:cond delay="0"/>
                                          </p:stCondLst>
                                        </p:cTn>
                                        <p:tgtEl>
                                          <p:spTgt spid="84"/>
                                        </p:tgtEl>
                                        <p:attrNameLst>
                                          <p:attrName>style.visibility</p:attrName>
                                        </p:attrNameLst>
                                      </p:cBhvr>
                                      <p:to>
                                        <p:strVal val="visible"/>
                                      </p:to>
                                    </p:set>
                                    <p:animEffect transition="in" filter="fade">
                                      <p:cBhvr>
                                        <p:cTn id="182" dur="500"/>
                                        <p:tgtEl>
                                          <p:spTgt spid="84"/>
                                        </p:tgtEl>
                                      </p:cBhvr>
                                    </p:animEffect>
                                  </p:childTnLst>
                                </p:cTn>
                              </p:par>
                              <p:par>
                                <p:cTn id="183" presetID="10" presetClass="entr" presetSubtype="0" fill="hold" nodeType="withEffect">
                                  <p:stCondLst>
                                    <p:cond delay="0"/>
                                  </p:stCondLst>
                                  <p:childTnLst>
                                    <p:set>
                                      <p:cBhvr>
                                        <p:cTn id="184" dur="1" fill="hold">
                                          <p:stCondLst>
                                            <p:cond delay="0"/>
                                          </p:stCondLst>
                                        </p:cTn>
                                        <p:tgtEl>
                                          <p:spTgt spid="85"/>
                                        </p:tgtEl>
                                        <p:attrNameLst>
                                          <p:attrName>style.visibility</p:attrName>
                                        </p:attrNameLst>
                                      </p:cBhvr>
                                      <p:to>
                                        <p:strVal val="visible"/>
                                      </p:to>
                                    </p:set>
                                    <p:animEffect transition="in" filter="fade">
                                      <p:cBhvr>
                                        <p:cTn id="185" dur="500"/>
                                        <p:tgtEl>
                                          <p:spTgt spid="85"/>
                                        </p:tgtEl>
                                      </p:cBhvr>
                                    </p:animEffect>
                                  </p:childTnLst>
                                </p:cTn>
                              </p:par>
                              <p:par>
                                <p:cTn id="186" presetID="10" presetClass="entr" presetSubtype="0" fill="hold" nodeType="withEffect">
                                  <p:stCondLst>
                                    <p:cond delay="0"/>
                                  </p:stCondLst>
                                  <p:childTnLst>
                                    <p:set>
                                      <p:cBhvr>
                                        <p:cTn id="187" dur="1" fill="hold">
                                          <p:stCondLst>
                                            <p:cond delay="0"/>
                                          </p:stCondLst>
                                        </p:cTn>
                                        <p:tgtEl>
                                          <p:spTgt spid="86"/>
                                        </p:tgtEl>
                                        <p:attrNameLst>
                                          <p:attrName>style.visibility</p:attrName>
                                        </p:attrNameLst>
                                      </p:cBhvr>
                                      <p:to>
                                        <p:strVal val="visible"/>
                                      </p:to>
                                    </p:set>
                                    <p:animEffect transition="in" filter="fade">
                                      <p:cBhvr>
                                        <p:cTn id="188" dur="500"/>
                                        <p:tgtEl>
                                          <p:spTgt spid="86"/>
                                        </p:tgtEl>
                                      </p:cBhvr>
                                    </p:animEffect>
                                  </p:childTnLst>
                                </p:cTn>
                              </p:par>
                              <p:par>
                                <p:cTn id="189" presetID="10"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animEffect transition="in" filter="fade">
                                      <p:cBhvr>
                                        <p:cTn id="191" dur="500"/>
                                        <p:tgtEl>
                                          <p:spTgt spid="87"/>
                                        </p:tgtEl>
                                      </p:cBhvr>
                                    </p:animEffect>
                                  </p:childTnLst>
                                </p:cTn>
                              </p:par>
                              <p:par>
                                <p:cTn id="192" presetID="10" presetClass="entr" presetSubtype="0" fill="hold" nodeType="with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fade">
                                      <p:cBhvr>
                                        <p:cTn id="194" dur="500"/>
                                        <p:tgtEl>
                                          <p:spTgt spid="88"/>
                                        </p:tgtEl>
                                      </p:cBhvr>
                                    </p:animEffect>
                                  </p:childTnLst>
                                </p:cTn>
                              </p:par>
                              <p:par>
                                <p:cTn id="195" presetID="10" presetClass="entr" presetSubtype="0" fill="hold" nodeType="withEffect">
                                  <p:stCondLst>
                                    <p:cond delay="0"/>
                                  </p:stCondLst>
                                  <p:childTnLst>
                                    <p:set>
                                      <p:cBhvr>
                                        <p:cTn id="196" dur="1" fill="hold">
                                          <p:stCondLst>
                                            <p:cond delay="0"/>
                                          </p:stCondLst>
                                        </p:cTn>
                                        <p:tgtEl>
                                          <p:spTgt spid="89"/>
                                        </p:tgtEl>
                                        <p:attrNameLst>
                                          <p:attrName>style.visibility</p:attrName>
                                        </p:attrNameLst>
                                      </p:cBhvr>
                                      <p:to>
                                        <p:strVal val="visible"/>
                                      </p:to>
                                    </p:set>
                                    <p:animEffect transition="in" filter="fade">
                                      <p:cBhvr>
                                        <p:cTn id="197" dur="500"/>
                                        <p:tgtEl>
                                          <p:spTgt spid="8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90"/>
                                        </p:tgtEl>
                                        <p:attrNameLst>
                                          <p:attrName>style.visibility</p:attrName>
                                        </p:attrNameLst>
                                      </p:cBhvr>
                                      <p:to>
                                        <p:strVal val="visible"/>
                                      </p:to>
                                    </p:set>
                                    <p:animEffect transition="in" filter="fade">
                                      <p:cBhvr>
                                        <p:cTn id="200" dur="500"/>
                                        <p:tgtEl>
                                          <p:spTgt spid="9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91"/>
                                        </p:tgtEl>
                                        <p:attrNameLst>
                                          <p:attrName>style.visibility</p:attrName>
                                        </p:attrNameLst>
                                      </p:cBhvr>
                                      <p:to>
                                        <p:strVal val="visible"/>
                                      </p:to>
                                    </p:set>
                                    <p:animEffect transition="in" filter="fade">
                                      <p:cBhvr>
                                        <p:cTn id="203" dur="500"/>
                                        <p:tgtEl>
                                          <p:spTgt spid="91"/>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93"/>
                                        </p:tgtEl>
                                        <p:attrNameLst>
                                          <p:attrName>style.visibility</p:attrName>
                                        </p:attrNameLst>
                                      </p:cBhvr>
                                      <p:to>
                                        <p:strVal val="visible"/>
                                      </p:to>
                                    </p:set>
                                    <p:animEffect transition="in" filter="fade">
                                      <p:cBhvr>
                                        <p:cTn id="20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32" grpId="0"/>
      <p:bldP spid="32" grpId="1"/>
      <p:bldP spid="35" grpId="0"/>
      <p:bldP spid="35" grpId="1"/>
      <p:bldP spid="36" grpId="0"/>
      <p:bldP spid="36" grpId="1"/>
      <p:bldP spid="47" grpId="0"/>
      <p:bldP spid="47" grpId="1"/>
      <p:bldP spid="54" grpId="0"/>
      <p:bldP spid="54" grpId="1"/>
      <p:bldP spid="55" grpId="0"/>
      <p:bldP spid="55" grpId="1"/>
      <p:bldP spid="57" grpId="0"/>
      <p:bldP spid="57" grpId="1"/>
      <p:bldP spid="70" grpId="0"/>
      <p:bldP spid="70" grpId="1"/>
      <p:bldP spid="92" grpId="0" animBg="1"/>
      <p:bldP spid="92" grpId="1" animBg="1"/>
      <p:bldP spid="139" grpId="0"/>
      <p:bldP spid="139" grpId="1"/>
      <p:bldP spid="140" grpId="0"/>
      <p:bldP spid="140" grpId="1"/>
      <p:bldP spid="141" grpId="0" animBg="1"/>
      <p:bldP spid="141" grpId="1" animBg="1"/>
      <p:bldP spid="41" grpId="0" animBg="1"/>
      <p:bldP spid="41" grpId="1" animBg="1"/>
      <p:bldP spid="43" grpId="0"/>
      <p:bldP spid="43" grpId="1"/>
      <p:bldP spid="44" grpId="0"/>
      <p:bldP spid="44" grpId="1"/>
      <p:bldP spid="45" grpId="0" animBg="1"/>
      <p:bldP spid="45" grpId="1" animBg="1"/>
      <p:bldP spid="81" grpId="0"/>
      <p:bldP spid="82" grpId="0"/>
      <p:bldP spid="83" grpId="0"/>
      <p:bldP spid="90" grpId="0"/>
      <p:bldP spid="91" grpId="0" animBg="1"/>
      <p:bldP spid="9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 y="999073"/>
            <a:ext cx="4475743" cy="1801879"/>
          </a:xfrm>
        </p:spPr>
        <p:txBody>
          <a:bodyPr/>
          <a:lstStyle/>
          <a:p>
            <a:pPr marL="342900" indent="-342900">
              <a:buFont typeface="Arial" panose="020B0604020202020204" pitchFamily="34" charset="0"/>
              <a:buChar char="•"/>
            </a:pPr>
            <a:r>
              <a:rPr lang="en-US" sz="2000" dirty="0" smtClean="0"/>
              <a:t>Supervised:</a:t>
            </a:r>
          </a:p>
          <a:p>
            <a:pPr marL="285750" indent="-285750">
              <a:buFont typeface="Arial" panose="020B0604020202020204" pitchFamily="34" charset="0"/>
              <a:buChar char="•"/>
            </a:pPr>
            <a:r>
              <a:rPr lang="en-US" sz="1200" dirty="0" smtClean="0">
                <a:solidFill>
                  <a:schemeClr val="bg1"/>
                </a:solidFill>
              </a:rPr>
              <a:t>Preparation </a:t>
            </a:r>
            <a:r>
              <a:rPr lang="en-US" sz="1200" dirty="0">
                <a:solidFill>
                  <a:schemeClr val="bg1"/>
                </a:solidFill>
              </a:rPr>
              <a:t>of Ground Truth using Manual Segmentation: ~10% of each Dataset</a:t>
            </a:r>
          </a:p>
          <a:p>
            <a:pPr marL="285750" indent="-285750">
              <a:buFont typeface="Arial" panose="020B0604020202020204" pitchFamily="34" charset="0"/>
              <a:buChar char="•"/>
            </a:pPr>
            <a:r>
              <a:rPr lang="en-US" sz="1200" dirty="0">
                <a:solidFill>
                  <a:schemeClr val="bg1"/>
                </a:solidFill>
              </a:rPr>
              <a:t>Each Ground truth images were then </a:t>
            </a:r>
            <a:r>
              <a:rPr lang="en-US" sz="1200" dirty="0" err="1">
                <a:solidFill>
                  <a:schemeClr val="bg1"/>
                </a:solidFill>
              </a:rPr>
              <a:t>splitted</a:t>
            </a:r>
            <a:r>
              <a:rPr lang="en-US" sz="1200" dirty="0">
                <a:solidFill>
                  <a:schemeClr val="bg1"/>
                </a:solidFill>
              </a:rPr>
              <a:t> into the </a:t>
            </a:r>
            <a:r>
              <a:rPr lang="en-US" sz="1200" dirty="0" smtClean="0">
                <a:solidFill>
                  <a:schemeClr val="bg1"/>
                </a:solidFill>
              </a:rPr>
              <a:t>9:1 ratio for </a:t>
            </a:r>
            <a:r>
              <a:rPr lang="en-US" sz="1200" dirty="0">
                <a:solidFill>
                  <a:schemeClr val="bg1"/>
                </a:solidFill>
              </a:rPr>
              <a:t>preparation of training and testing </a:t>
            </a:r>
            <a:r>
              <a:rPr lang="en-US" sz="1200" dirty="0" smtClean="0">
                <a:solidFill>
                  <a:schemeClr val="bg1"/>
                </a:solidFill>
              </a:rPr>
              <a:t>set</a:t>
            </a: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LDA classifiers were trained on the training dataset and tested on </a:t>
            </a:r>
            <a:r>
              <a:rPr lang="en-US" sz="1200" dirty="0" smtClean="0">
                <a:solidFill>
                  <a:schemeClr val="bg1"/>
                </a:solidFill>
              </a:rPr>
              <a:t>others</a:t>
            </a:r>
          </a:p>
          <a:p>
            <a:pPr marL="285750" indent="-285750">
              <a:buFont typeface="Arial" panose="020B0604020202020204" pitchFamily="34" charset="0"/>
              <a:buChar char="•"/>
            </a:pPr>
            <a:r>
              <a:rPr lang="en-US" sz="1200" dirty="0" smtClean="0">
                <a:solidFill>
                  <a:schemeClr val="bg1"/>
                </a:solidFill>
              </a:rPr>
              <a:t>The best performing classifier was used to segment the images</a:t>
            </a: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Level Set algorithm was used to smooth out the segmentation result</a:t>
            </a:r>
            <a:r>
              <a:rPr lang="en-US" sz="1200" dirty="0" smtClean="0">
                <a:solidFill>
                  <a:schemeClr val="bg1"/>
                </a:solidFill>
              </a:rPr>
              <a:t>.</a:t>
            </a:r>
            <a:endParaRPr lang="en-US" sz="1200" dirty="0">
              <a:solidFill>
                <a:schemeClr val="bg1"/>
              </a:solidFill>
            </a:endParaRPr>
          </a:p>
        </p:txBody>
      </p:sp>
      <p:sp>
        <p:nvSpPr>
          <p:cNvPr id="3" name="Title 2"/>
          <p:cNvSpPr>
            <a:spLocks noGrp="1"/>
          </p:cNvSpPr>
          <p:nvPr>
            <p:ph type="title"/>
          </p:nvPr>
        </p:nvSpPr>
        <p:spPr/>
        <p:txBody>
          <a:bodyPr/>
          <a:lstStyle/>
          <a:p>
            <a:r>
              <a:rPr lang="en-US" dirty="0" err="1" smtClean="0"/>
              <a:t>SEgmentation</a:t>
            </a:r>
            <a:endParaRPr lang="en-US" dirty="0"/>
          </a:p>
        </p:txBody>
      </p:sp>
      <p:sp>
        <p:nvSpPr>
          <p:cNvPr id="4" name="Rectangle 3"/>
          <p:cNvSpPr/>
          <p:nvPr/>
        </p:nvSpPr>
        <p:spPr>
          <a:xfrm>
            <a:off x="132736" y="3842187"/>
            <a:ext cx="2028889" cy="400110"/>
          </a:xfrm>
          <a:prstGeom prst="rect">
            <a:avLst/>
          </a:prstGeom>
        </p:spPr>
        <p:txBody>
          <a:bodyPr wrap="none">
            <a:spAutoFit/>
          </a:bodyPr>
          <a:lstStyle/>
          <a:p>
            <a:pPr marL="342900" indent="-342900">
              <a:buFont typeface="Arial" panose="020B0604020202020204" pitchFamily="34" charset="0"/>
              <a:buChar char="•"/>
            </a:pPr>
            <a:r>
              <a:rPr lang="en-US" sz="2000" dirty="0" smtClean="0">
                <a:solidFill>
                  <a:schemeClr val="bg1"/>
                </a:solidFill>
              </a:rPr>
              <a:t>Unsupervised</a:t>
            </a:r>
            <a:r>
              <a:rPr lang="en-US" sz="2000" dirty="0">
                <a:solidFill>
                  <a:schemeClr val="bg1"/>
                </a:solidFill>
              </a:rPr>
              <a:t>:</a:t>
            </a:r>
          </a:p>
        </p:txBody>
      </p:sp>
      <p:sp>
        <p:nvSpPr>
          <p:cNvPr id="6" name="Rectangle 5"/>
          <p:cNvSpPr/>
          <p:nvPr/>
        </p:nvSpPr>
        <p:spPr>
          <a:xfrm>
            <a:off x="4302493" y="991353"/>
            <a:ext cx="4697128" cy="5332446"/>
          </a:xfrm>
          <a:prstGeom prst="rect">
            <a:avLst/>
          </a:prstGeom>
          <a:solidFill>
            <a:schemeClr val="accent6">
              <a:lumMod val="40000"/>
              <a:lumOff val="60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18" descr="https://lh4.googleusercontent.com/PEjRHp-adyqZvqR9Kn_37_xD_ZJmPBe3Ms9oCMPpqJ5wWfsL4kuMC0r5FOKTGJd26672_qK7wWS4muCl1Dq1D9YgGPJQkApZNudfJINriTqjRx9M2vHOy8uGHL0_pfMUi7Sjzh6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633" y="2920388"/>
            <a:ext cx="1793517" cy="1761366"/>
          </a:xfrm>
          <a:prstGeom prst="rect">
            <a:avLst/>
          </a:prstGeom>
          <a:noFill/>
          <a:ln w="53975">
            <a:noFill/>
          </a:ln>
          <a:extLst/>
        </p:spPr>
      </p:pic>
      <p:pic>
        <p:nvPicPr>
          <p:cNvPr id="8" name="Picture 20" descr="https://lh6.googleusercontent.com/E8ZcM_Bj5NGLdEmirqPCG-f4O0uL1SRrNM0ViZ12jCXc_4MbfYcGAfVz1ui25tZL27qi53o4u2PqIdJx6-XIUSMeR-fhHZ1k506vIW0sWObaIEOtf6dEXh7CweKwEbV4RsIG64x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383" y="4108822"/>
            <a:ext cx="1772904" cy="1772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s://lh3.googleusercontent.com/CiH3NZnBLeduD3W9HqP9AET7qzxc-qNXZgQn91a4qcr_1_8D5WXMRHtrOtmwCFvIygZC7auYyM10rtTPhNoo3XWNF1C7CYTUP8eabyzgzh0Z-orKUlBPoSNjQoHHA9LO66HD3Tp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606" y="1814186"/>
            <a:ext cx="1761366" cy="17613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939124" y="2625174"/>
            <a:ext cx="1227067" cy="276999"/>
          </a:xfrm>
          <a:prstGeom prst="rect">
            <a:avLst/>
          </a:prstGeom>
          <a:noFill/>
        </p:spPr>
        <p:txBody>
          <a:bodyPr wrap="none" rtlCol="0">
            <a:spAutoFit/>
          </a:bodyPr>
          <a:lstStyle/>
          <a:p>
            <a:r>
              <a:rPr lang="en-US" sz="1200" dirty="0" smtClean="0">
                <a:solidFill>
                  <a:schemeClr val="bg1"/>
                </a:solidFill>
              </a:rPr>
              <a:t>Reference image</a:t>
            </a:r>
            <a:endParaRPr lang="en-US" sz="1200" dirty="0">
              <a:solidFill>
                <a:schemeClr val="bg1"/>
              </a:solidFill>
            </a:endParaRPr>
          </a:p>
        </p:txBody>
      </p:sp>
      <p:sp>
        <p:nvSpPr>
          <p:cNvPr id="11" name="TextBox 10"/>
          <p:cNvSpPr txBox="1"/>
          <p:nvPr/>
        </p:nvSpPr>
        <p:spPr>
          <a:xfrm>
            <a:off x="7058595" y="3842187"/>
            <a:ext cx="1454437" cy="276999"/>
          </a:xfrm>
          <a:prstGeom prst="rect">
            <a:avLst/>
          </a:prstGeom>
          <a:noFill/>
        </p:spPr>
        <p:txBody>
          <a:bodyPr wrap="none" rtlCol="0">
            <a:spAutoFit/>
          </a:bodyPr>
          <a:lstStyle/>
          <a:p>
            <a:r>
              <a:rPr lang="en-US" sz="1200" dirty="0" smtClean="0">
                <a:solidFill>
                  <a:schemeClr val="bg1"/>
                </a:solidFill>
              </a:rPr>
              <a:t>Unsupervised image</a:t>
            </a:r>
            <a:endParaRPr lang="en-US" sz="1200" dirty="0">
              <a:solidFill>
                <a:schemeClr val="bg1"/>
              </a:solidFill>
            </a:endParaRPr>
          </a:p>
        </p:txBody>
      </p:sp>
      <p:sp>
        <p:nvSpPr>
          <p:cNvPr id="12" name="TextBox 11"/>
          <p:cNvSpPr txBox="1"/>
          <p:nvPr/>
        </p:nvSpPr>
        <p:spPr>
          <a:xfrm>
            <a:off x="7121132" y="1547551"/>
            <a:ext cx="1284519" cy="276999"/>
          </a:xfrm>
          <a:prstGeom prst="rect">
            <a:avLst/>
          </a:prstGeom>
          <a:noFill/>
        </p:spPr>
        <p:txBody>
          <a:bodyPr wrap="none" rtlCol="0">
            <a:spAutoFit/>
          </a:bodyPr>
          <a:lstStyle/>
          <a:p>
            <a:r>
              <a:rPr lang="en-US" sz="1200" smtClean="0">
                <a:solidFill>
                  <a:schemeClr val="bg1"/>
                </a:solidFill>
              </a:rPr>
              <a:t>Supervised image</a:t>
            </a:r>
            <a:endParaRPr lang="en-US" sz="1200" dirty="0">
              <a:solidFill>
                <a:schemeClr val="bg1"/>
              </a:solidFill>
            </a:endParaRPr>
          </a:p>
        </p:txBody>
      </p:sp>
      <p:sp>
        <p:nvSpPr>
          <p:cNvPr id="13" name="Content Placeholder 1"/>
          <p:cNvSpPr txBox="1">
            <a:spLocks/>
          </p:cNvSpPr>
          <p:nvPr/>
        </p:nvSpPr>
        <p:spPr>
          <a:xfrm>
            <a:off x="20758" y="4242297"/>
            <a:ext cx="4475743" cy="1801879"/>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200" dirty="0" smtClean="0">
                <a:solidFill>
                  <a:schemeClr val="bg1"/>
                </a:solidFill>
              </a:rPr>
              <a:t>FCM based unsupervised segmentation</a:t>
            </a:r>
            <a:endParaRPr lang="en-US" sz="1200" dirty="0">
              <a:solidFill>
                <a:schemeClr val="bg1"/>
              </a:solidFill>
            </a:endParaRPr>
          </a:p>
          <a:p>
            <a:pPr marL="285750" indent="-285750">
              <a:buFont typeface="Arial" panose="020B0604020202020204" pitchFamily="34" charset="0"/>
              <a:buChar char="•"/>
            </a:pPr>
            <a:r>
              <a:rPr lang="en-US" sz="1200" dirty="0" smtClean="0">
                <a:solidFill>
                  <a:schemeClr val="bg1"/>
                </a:solidFill>
              </a:rPr>
              <a:t>3 clusters denoting 3 regions to segment</a:t>
            </a:r>
            <a:endParaRPr lang="en-US" sz="1200" dirty="0">
              <a:solidFill>
                <a:schemeClr val="bg1"/>
              </a:solidFill>
            </a:endParaRPr>
          </a:p>
          <a:p>
            <a:pPr marL="285750" indent="-285750">
              <a:buFont typeface="Arial" panose="020B0604020202020204" pitchFamily="34" charset="0"/>
              <a:buChar char="•"/>
            </a:pPr>
            <a:r>
              <a:rPr lang="en-US" sz="1200" dirty="0" smtClean="0">
                <a:solidFill>
                  <a:schemeClr val="bg1"/>
                </a:solidFill>
              </a:rPr>
              <a:t>Morphological smoothing carried out after segmentation to fill in the holes</a:t>
            </a:r>
          </a:p>
        </p:txBody>
      </p:sp>
    </p:spTree>
    <p:extLst>
      <p:ext uri="{BB962C8B-B14F-4D97-AF65-F5344CB8AC3E}">
        <p14:creationId xmlns:p14="http://schemas.microsoft.com/office/powerpoint/2010/main" val="2014273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 y="991352"/>
            <a:ext cx="9143999" cy="1765100"/>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KNN</a:t>
            </a:r>
            <a:endParaRPr lang="en-US" sz="1600" dirty="0" smtClean="0"/>
          </a:p>
          <a:p>
            <a:pPr marL="285750" indent="-285750" algn="just" defTabSz="914400">
              <a:spcBef>
                <a:spcPts val="0"/>
              </a:spcBef>
              <a:spcAft>
                <a:spcPts val="0"/>
              </a:spcAft>
              <a:buFont typeface="Arial"/>
              <a:buNone/>
              <a:defRPr/>
            </a:pPr>
            <a:r>
              <a:rPr lang="en-US" sz="1200" dirty="0" smtClean="0"/>
              <a:t>	</a:t>
            </a:r>
            <a:r>
              <a:rPr lang="en-US" sz="1300" dirty="0" smtClean="0"/>
              <a:t>K-Nearest Neighbors is one of the most commonly used machine learning algorithms. Simple and intuitive to understand, it employs the distance metric (</a:t>
            </a:r>
            <a:r>
              <a:rPr lang="en-US" sz="1300" dirty="0" err="1" smtClean="0"/>
              <a:t>euclidean</a:t>
            </a:r>
            <a:r>
              <a:rPr lang="en-US" sz="1300" dirty="0" smtClean="0"/>
              <a:t> distance standard) and voting based scheme where the given test sample is assigned the label represented by most of its neighbors. Takes the number of neighbors, an important </a:t>
            </a:r>
            <a:r>
              <a:rPr lang="en-US" sz="1300" dirty="0" err="1" smtClean="0"/>
              <a:t>hyperparameter</a:t>
            </a:r>
            <a:r>
              <a:rPr lang="en-US" sz="1300" dirty="0" smtClean="0"/>
              <a:t>, as input. KNN’s are mainly used after feature reduction in a lower dimensional manifold space for better classification results. </a:t>
            </a:r>
            <a:endParaRPr lang="en-US" sz="1300" dirty="0"/>
          </a:p>
        </p:txBody>
      </p:sp>
      <p:sp>
        <p:nvSpPr>
          <p:cNvPr id="13" name="Title 12"/>
          <p:cNvSpPr>
            <a:spLocks noGrp="1"/>
          </p:cNvSpPr>
          <p:nvPr>
            <p:ph type="title"/>
          </p:nvPr>
        </p:nvSpPr>
        <p:spPr/>
        <p:txBody>
          <a:bodyPr/>
          <a:lstStyle/>
          <a:p>
            <a:r>
              <a:rPr lang="en-US" b="1" dirty="0" smtClean="0"/>
              <a:t>CLASSIFIERS USED</a:t>
            </a:r>
            <a:endParaRPr lang="en-US" b="1" dirty="0"/>
          </a:p>
        </p:txBody>
      </p:sp>
      <p:sp>
        <p:nvSpPr>
          <p:cNvPr id="4" name="Content Placeholder 11"/>
          <p:cNvSpPr txBox="1">
            <a:spLocks/>
          </p:cNvSpPr>
          <p:nvPr/>
        </p:nvSpPr>
        <p:spPr>
          <a:xfrm>
            <a:off x="0" y="2284719"/>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NEURAL NETWORKS</a:t>
            </a:r>
            <a:endParaRPr lang="en-US" sz="1600" dirty="0" smtClean="0"/>
          </a:p>
          <a:p>
            <a:pPr marL="285750" indent="-285750" algn="just" defTabSz="914400">
              <a:spcBef>
                <a:spcPts val="0"/>
              </a:spcBef>
              <a:spcAft>
                <a:spcPts val="0"/>
              </a:spcAft>
              <a:buFont typeface="Arial"/>
              <a:buNone/>
            </a:pPr>
            <a:r>
              <a:rPr lang="en-US" sz="1600" dirty="0" smtClean="0"/>
              <a:t>	</a:t>
            </a:r>
            <a:r>
              <a:rPr lang="en-US" sz="1300" dirty="0" smtClean="0"/>
              <a:t>Neural networks are biologically inspired novel machine learning paradigm that enables a computer to learn from observational data. Neural networks essentially is a network of input, hidden and output neurons that tries to learn an approximate representation of the given distribution of data. Neural networks are very good for learning high dimensional feature representation and have been the building blocks of the recently upcoming fields of deep learning.</a:t>
            </a:r>
            <a:r>
              <a:rPr lang="en-US" sz="1600" dirty="0" smtClean="0"/>
              <a:t>  </a:t>
            </a:r>
          </a:p>
        </p:txBody>
      </p:sp>
      <p:sp>
        <p:nvSpPr>
          <p:cNvPr id="5" name="Content Placeholder 11"/>
          <p:cNvSpPr txBox="1">
            <a:spLocks/>
          </p:cNvSpPr>
          <p:nvPr/>
        </p:nvSpPr>
        <p:spPr>
          <a:xfrm>
            <a:off x="-2" y="3659151"/>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SUPPORT VECTOR MACHINES</a:t>
            </a:r>
            <a:endParaRPr lang="en-US" sz="1200" dirty="0"/>
          </a:p>
          <a:p>
            <a:pPr marL="285750" indent="-285750" algn="just" defTabSz="914400">
              <a:spcBef>
                <a:spcPts val="0"/>
              </a:spcBef>
              <a:spcAft>
                <a:spcPts val="0"/>
              </a:spcAft>
              <a:buFont typeface="Arial"/>
              <a:buNone/>
            </a:pPr>
            <a:r>
              <a:rPr lang="en-US" sz="1600" dirty="0" smtClean="0"/>
              <a:t>	</a:t>
            </a:r>
            <a:r>
              <a:rPr lang="en-US" sz="1300" dirty="0" smtClean="0"/>
              <a:t>Support Vector Machines are kernel based machine learning algorithms that essentially leverage the fact that non-linear data in low-dimensional space can be separated using linear </a:t>
            </a:r>
            <a:r>
              <a:rPr lang="en-US" sz="1300" dirty="0" err="1" smtClean="0"/>
              <a:t>classifers</a:t>
            </a:r>
            <a:r>
              <a:rPr lang="en-US" sz="1300" dirty="0" smtClean="0"/>
              <a:t> when the features are projected into higher-dimensional space. Primary objective function is to find the optimal hyperplane that maximizes class </a:t>
            </a:r>
            <a:r>
              <a:rPr lang="en-US" sz="1300" dirty="0" err="1" smtClean="0"/>
              <a:t>separability</a:t>
            </a:r>
            <a:r>
              <a:rPr lang="en-US" sz="1300" dirty="0" smtClean="0"/>
              <a:t> and lowers misclassification error. It’s performance on a dataset is governed by the choice of kernel.</a:t>
            </a:r>
            <a:endParaRPr lang="en-US" sz="1300" dirty="0"/>
          </a:p>
        </p:txBody>
      </p:sp>
      <p:sp>
        <p:nvSpPr>
          <p:cNvPr id="7" name="Content Placeholder 11"/>
          <p:cNvSpPr txBox="1">
            <a:spLocks/>
          </p:cNvSpPr>
          <p:nvPr/>
        </p:nvSpPr>
        <p:spPr>
          <a:xfrm>
            <a:off x="-2" y="4952518"/>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RANDOM FORESTS</a:t>
            </a:r>
            <a:endParaRPr lang="en-US" sz="1200" dirty="0"/>
          </a:p>
          <a:p>
            <a:pPr marL="285750" indent="-285750" algn="just" defTabSz="914400">
              <a:spcBef>
                <a:spcPts val="0"/>
              </a:spcBef>
              <a:spcAft>
                <a:spcPts val="0"/>
              </a:spcAft>
              <a:buFont typeface="Arial"/>
              <a:buNone/>
            </a:pPr>
            <a:r>
              <a:rPr lang="en-US" sz="1600" dirty="0" smtClean="0"/>
              <a:t>	</a:t>
            </a:r>
            <a:r>
              <a:rPr lang="en-US" sz="1300" dirty="0" smtClean="0"/>
              <a:t>Decision trees also known as random forests are an ensemble based learning mechanism where-in a group of weak classifiers are combined to form a strong classifier, leading to reduction in variances. Random forests work on the fundamentals of bagging and random selection of features. Multiple decision trees, learnt on the basis of information gain, are trained on randomly sampled features in an attempt to approximate the underlying data distribution. They are very efficient to train and compute.</a:t>
            </a:r>
            <a:endParaRPr lang="en-US" sz="1300" dirty="0"/>
          </a:p>
        </p:txBody>
      </p:sp>
    </p:spTree>
    <p:extLst>
      <p:ext uri="{BB962C8B-B14F-4D97-AF65-F5344CB8AC3E}">
        <p14:creationId xmlns:p14="http://schemas.microsoft.com/office/powerpoint/2010/main" val="955242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ef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Righ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Lef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White Righ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3783</TotalTime>
  <Words>1586</Words>
  <Application>Microsoft Macintosh PowerPoint</Application>
  <PresentationFormat>On-screen Show (4:3)</PresentationFormat>
  <Paragraphs>405</Paragraphs>
  <Slides>21</Slides>
  <Notes>13</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21</vt:i4>
      </vt:variant>
    </vt:vector>
  </HeadingPairs>
  <TitlesOfParts>
    <vt:vector size="31" baseType="lpstr">
      <vt:lpstr>Calibri</vt:lpstr>
      <vt:lpstr>Lucida Grande</vt:lpstr>
      <vt:lpstr>Roboto Light</vt:lpstr>
      <vt:lpstr>Arial</vt:lpstr>
      <vt:lpstr>Custom Design</vt:lpstr>
      <vt:lpstr>Left Alternate</vt:lpstr>
      <vt:lpstr>Right Alternate</vt:lpstr>
      <vt:lpstr>White Main</vt:lpstr>
      <vt:lpstr>White Left Alternate</vt:lpstr>
      <vt:lpstr>White Right Alternate</vt:lpstr>
      <vt:lpstr>Project Module 3 classification</vt:lpstr>
      <vt:lpstr>Objective</vt:lpstr>
      <vt:lpstr>Workflow Diagram</vt:lpstr>
      <vt:lpstr>literature critique</vt:lpstr>
      <vt:lpstr>literature critique</vt:lpstr>
      <vt:lpstr>Available features</vt:lpstr>
      <vt:lpstr>IMAGE Normalization</vt:lpstr>
      <vt:lpstr>SEgmentation</vt:lpstr>
      <vt:lpstr>CLASSIFIERS USED</vt:lpstr>
      <vt:lpstr>Cross validation</vt:lpstr>
      <vt:lpstr>Performance metrics</vt:lpstr>
      <vt:lpstr>ANALYSIS</vt:lpstr>
      <vt:lpstr>Reduced Feature PLots</vt:lpstr>
      <vt:lpstr>Performance </vt:lpstr>
      <vt:lpstr>PowerPoint Presentation</vt:lpstr>
      <vt:lpstr>Features extraction</vt:lpstr>
      <vt:lpstr>Features extraction</vt:lpstr>
      <vt:lpstr>TEXTURE-BASED extraction</vt:lpstr>
      <vt:lpstr>Features selection</vt:lpstr>
      <vt:lpstr>Features selection</vt:lpstr>
      <vt:lpstr>Dimensionality reduction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Module 1 Image Segmentation </dc:title>
  <dc:creator>Lapeyre, Mathieu</dc:creator>
  <cp:lastModifiedBy>Lapeyre, Mathieu</cp:lastModifiedBy>
  <cp:revision>237</cp:revision>
  <dcterms:created xsi:type="dcterms:W3CDTF">2016-03-05T04:01:11Z</dcterms:created>
  <dcterms:modified xsi:type="dcterms:W3CDTF">2016-05-02T22:36:11Z</dcterms:modified>
</cp:coreProperties>
</file>